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0287000" cx="18288000"/>
  <p:notesSz cx="6858000" cy="9144000"/>
  <p:embeddedFontLst>
    <p:embeddedFont>
      <p:font typeface="Nunito"/>
      <p:regular r:id="rId22"/>
      <p:bold r:id="rId23"/>
      <p:italic r:id="rId24"/>
      <p:boldItalic r:id="rId25"/>
    </p:embeddedFont>
    <p:embeddedFont>
      <p:font typeface="Nunito Sans SemiBold"/>
      <p:regular r:id="rId26"/>
      <p:bold r:id="rId27"/>
      <p:italic r:id="rId28"/>
      <p:boldItalic r:id="rId29"/>
    </p:embeddedFont>
    <p:embeddedFont>
      <p:font typeface="Nunito Light"/>
      <p:regular r:id="rId30"/>
      <p:bold r:id="rId31"/>
      <p:italic r:id="rId32"/>
      <p:boldItalic r:id="rId33"/>
    </p:embeddedFont>
    <p:embeddedFont>
      <p:font typeface="Open Sans Light"/>
      <p:regular r:id="rId34"/>
      <p:bold r:id="rId35"/>
      <p:italic r:id="rId36"/>
      <p:boldItalic r:id="rId37"/>
    </p:embeddedFont>
    <p:embeddedFont>
      <p:font typeface="Nunito Sans"/>
      <p:bold r:id="rId38"/>
      <p:boldItalic r:id="rId39"/>
    </p:embeddedFont>
    <p:embeddedFont>
      <p:font typeface="Open Sans"/>
      <p:bold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font" Target="fonts/Nunito-regular.fntdata"/><Relationship Id="rId21" Type="http://schemas.openxmlformats.org/officeDocument/2006/relationships/slide" Target="slides/slide16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SansSemiBold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NunitoSansSemiBold-italic.fntdata"/><Relationship Id="rId27" Type="http://schemas.openxmlformats.org/officeDocument/2006/relationships/font" Target="fonts/NunitoSans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Sans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Light-bold.fntdata"/><Relationship Id="rId30" Type="http://schemas.openxmlformats.org/officeDocument/2006/relationships/font" Target="fonts/NunitoLight-regular.fntdata"/><Relationship Id="rId11" Type="http://schemas.openxmlformats.org/officeDocument/2006/relationships/slide" Target="slides/slide6.xml"/><Relationship Id="rId33" Type="http://schemas.openxmlformats.org/officeDocument/2006/relationships/font" Target="fonts/Nunito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Light-italic.fntdata"/><Relationship Id="rId13" Type="http://schemas.openxmlformats.org/officeDocument/2006/relationships/slide" Target="slides/slide8.xml"/><Relationship Id="rId35" Type="http://schemas.openxmlformats.org/officeDocument/2006/relationships/font" Target="fonts/OpenSansLight-bold.fntdata"/><Relationship Id="rId12" Type="http://schemas.openxmlformats.org/officeDocument/2006/relationships/slide" Target="slides/slide7.xml"/><Relationship Id="rId34" Type="http://schemas.openxmlformats.org/officeDocument/2006/relationships/font" Target="fonts/OpenSansLight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Light-italic.fntdata"/><Relationship Id="rId17" Type="http://schemas.openxmlformats.org/officeDocument/2006/relationships/slide" Target="slides/slide12.xml"/><Relationship Id="rId39" Type="http://schemas.openxmlformats.org/officeDocument/2006/relationships/font" Target="fonts/Nunito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Nunito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d6bfc597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12d6bfc5976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e439d055a_2_3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e439d055a_2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e439d055a_2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2e439d055a_2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5bc6a479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05bc6a4790_0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2e439d055a_2_3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2e439d055a_2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d6bfc5976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2d6bfc5976_0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473bf5d3d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2473bf5d3d0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e439d055a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12e439d055a_2_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73bf5d3d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2473bf5d3d0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73bf5d3d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473bf5d3d0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73bf5d3d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473bf5d3d0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e439d055a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2e439d055a_2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d6bfc597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12d6bfc5976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e439d055a_2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2e439d055a_2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d4b570a1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2d4b570a1e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gif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3.png"/><Relationship Id="rId9" Type="http://schemas.openxmlformats.org/officeDocument/2006/relationships/image" Target="../media/image2.png"/><Relationship Id="rId5" Type="http://schemas.openxmlformats.org/officeDocument/2006/relationships/image" Target="../media/image58.png"/><Relationship Id="rId6" Type="http://schemas.openxmlformats.org/officeDocument/2006/relationships/image" Target="../media/image29.png"/><Relationship Id="rId7" Type="http://schemas.openxmlformats.org/officeDocument/2006/relationships/image" Target="../media/image50.png"/><Relationship Id="rId8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1.png"/><Relationship Id="rId13" Type="http://schemas.openxmlformats.org/officeDocument/2006/relationships/image" Target="../media/image30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Relationship Id="rId15" Type="http://schemas.openxmlformats.org/officeDocument/2006/relationships/image" Target="../media/image43.png"/><Relationship Id="rId14" Type="http://schemas.openxmlformats.org/officeDocument/2006/relationships/image" Target="../media/image41.png"/><Relationship Id="rId17" Type="http://schemas.openxmlformats.org/officeDocument/2006/relationships/image" Target="../media/image47.png"/><Relationship Id="rId16" Type="http://schemas.openxmlformats.org/officeDocument/2006/relationships/image" Target="../media/image51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Relationship Id="rId8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5.png"/><Relationship Id="rId4" Type="http://schemas.openxmlformats.org/officeDocument/2006/relationships/image" Target="../media/image8.png"/><Relationship Id="rId9" Type="http://schemas.openxmlformats.org/officeDocument/2006/relationships/image" Target="../media/image33.png"/><Relationship Id="rId5" Type="http://schemas.openxmlformats.org/officeDocument/2006/relationships/image" Target="../media/image3.png"/><Relationship Id="rId6" Type="http://schemas.openxmlformats.org/officeDocument/2006/relationships/image" Target="../media/image62.png"/><Relationship Id="rId7" Type="http://schemas.openxmlformats.org/officeDocument/2006/relationships/image" Target="../media/image32.png"/><Relationship Id="rId8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54.png"/><Relationship Id="rId6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9.png"/><Relationship Id="rId10" Type="http://schemas.openxmlformats.org/officeDocument/2006/relationships/image" Target="../media/image52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53.png"/><Relationship Id="rId5" Type="http://schemas.openxmlformats.org/officeDocument/2006/relationships/image" Target="../media/image49.png"/><Relationship Id="rId6" Type="http://schemas.openxmlformats.org/officeDocument/2006/relationships/image" Target="../media/image60.png"/><Relationship Id="rId7" Type="http://schemas.openxmlformats.org/officeDocument/2006/relationships/image" Target="../media/image48.png"/><Relationship Id="rId8" Type="http://schemas.openxmlformats.org/officeDocument/2006/relationships/image" Target="../media/image6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7.gif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3" Type="http://schemas.openxmlformats.org/officeDocument/2006/relationships/image" Target="../media/image21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5" Type="http://schemas.openxmlformats.org/officeDocument/2006/relationships/image" Target="../media/image15.png"/><Relationship Id="rId14" Type="http://schemas.openxmlformats.org/officeDocument/2006/relationships/image" Target="../media/image28.png"/><Relationship Id="rId17" Type="http://schemas.openxmlformats.org/officeDocument/2006/relationships/image" Target="../media/image3.png"/><Relationship Id="rId16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209" l="19" r="9" t="209"/>
          <a:stretch/>
        </p:blipFill>
        <p:spPr>
          <a:xfrm>
            <a:off x="-3216425" y="1688"/>
            <a:ext cx="10322920" cy="1028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71845" l="160" r="6608" t="21264"/>
          <a:stretch/>
        </p:blipFill>
        <p:spPr>
          <a:xfrm>
            <a:off x="2837807" y="7234944"/>
            <a:ext cx="4693522" cy="34686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2837800" y="6200000"/>
            <a:ext cx="12089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32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Cloud-based </a:t>
            </a:r>
            <a:r>
              <a:rPr b="1" lang="en-US" sz="4332">
                <a:latin typeface="Nunito"/>
                <a:ea typeface="Nunito"/>
                <a:cs typeface="Nunito"/>
                <a:sym typeface="Nunito"/>
              </a:rPr>
              <a:t>platform</a:t>
            </a:r>
            <a:r>
              <a:rPr b="1" i="0" lang="en-US" sz="4332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for quantum computing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87" name="Google Shape;87;p13"/>
          <p:cNvGrpSpPr/>
          <p:nvPr/>
        </p:nvGrpSpPr>
        <p:grpSpPr>
          <a:xfrm>
            <a:off x="2238675" y="1913547"/>
            <a:ext cx="18192601" cy="4194283"/>
            <a:chOff x="2238675" y="1913547"/>
            <a:chExt cx="18192601" cy="4194283"/>
          </a:xfrm>
        </p:grpSpPr>
        <p:pic>
          <p:nvPicPr>
            <p:cNvPr id="88" name="Google Shape;88;p13"/>
            <p:cNvPicPr preferRelativeResize="0"/>
            <p:nvPr/>
          </p:nvPicPr>
          <p:blipFill rotWithShape="1">
            <a:blip r:embed="rId5">
              <a:alphaModFix/>
            </a:blip>
            <a:srcRect b="0" l="8214" r="0" t="754"/>
            <a:stretch/>
          </p:blipFill>
          <p:spPr>
            <a:xfrm>
              <a:off x="2238675" y="1913547"/>
              <a:ext cx="3879301" cy="41942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3"/>
            <p:cNvSpPr txBox="1"/>
            <p:nvPr/>
          </p:nvSpPr>
          <p:spPr>
            <a:xfrm>
              <a:off x="6117976" y="3040136"/>
              <a:ext cx="14313300" cy="23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5160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qBraid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"/>
          <p:cNvSpPr txBox="1"/>
          <p:nvPr/>
        </p:nvSpPr>
        <p:spPr>
          <a:xfrm>
            <a:off x="756607" y="3595118"/>
            <a:ext cx="7630800" cy="25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6096F"/>
                </a:solidFill>
                <a:latin typeface="Nunito Light"/>
                <a:ea typeface="Nunito Light"/>
                <a:cs typeface="Nunito Light"/>
                <a:sym typeface="Nunito Light"/>
              </a:rPr>
              <a:t>qBraid-Lab is an integrated development environment that provides you and your team the easiest access to all the major quantum SDKs. </a:t>
            </a:r>
            <a:endParaRPr sz="1400"/>
          </a:p>
        </p:txBody>
      </p:sp>
      <p:pic>
        <p:nvPicPr>
          <p:cNvPr id="301" name="Google Shape;3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8925" y="2624988"/>
            <a:ext cx="8954400" cy="5037000"/>
          </a:xfrm>
          <a:prstGeom prst="roundRect">
            <a:avLst>
              <a:gd fmla="val 483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2" name="Google Shape;302;p22"/>
          <p:cNvPicPr preferRelativeResize="0"/>
          <p:nvPr/>
        </p:nvPicPr>
        <p:blipFill rotWithShape="1">
          <a:blip r:embed="rId4">
            <a:alphaModFix/>
          </a:blip>
          <a:srcRect b="71844" l="158" r="6610" t="21264"/>
          <a:stretch/>
        </p:blipFill>
        <p:spPr>
          <a:xfrm>
            <a:off x="0" y="9612354"/>
            <a:ext cx="18257487" cy="13492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22"/>
          <p:cNvGrpSpPr/>
          <p:nvPr/>
        </p:nvGrpSpPr>
        <p:grpSpPr>
          <a:xfrm>
            <a:off x="281159" y="139527"/>
            <a:ext cx="7576273" cy="1526457"/>
            <a:chOff x="-2855311" y="-4116614"/>
            <a:chExt cx="10101698" cy="2035276"/>
          </a:xfrm>
        </p:grpSpPr>
        <p:pic>
          <p:nvPicPr>
            <p:cNvPr id="304" name="Google Shape;304;p22"/>
            <p:cNvPicPr preferRelativeResize="0"/>
            <p:nvPr/>
          </p:nvPicPr>
          <p:blipFill rotWithShape="1">
            <a:blip r:embed="rId5">
              <a:alphaModFix/>
            </a:blip>
            <a:srcRect b="0" l="8214" r="0" t="754"/>
            <a:stretch/>
          </p:blipFill>
          <p:spPr>
            <a:xfrm>
              <a:off x="-2855311" y="-4116614"/>
              <a:ext cx="1882500" cy="2035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22"/>
            <p:cNvSpPr txBox="1"/>
            <p:nvPr/>
          </p:nvSpPr>
          <p:spPr>
            <a:xfrm>
              <a:off x="-972819" y="-3536932"/>
              <a:ext cx="39963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074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qBraid</a:t>
              </a:r>
              <a:endParaRPr sz="4300"/>
            </a:p>
          </p:txBody>
        </p:sp>
        <p:sp>
          <p:nvSpPr>
            <p:cNvPr id="306" name="Google Shape;306;p22"/>
            <p:cNvSpPr txBox="1"/>
            <p:nvPr/>
          </p:nvSpPr>
          <p:spPr>
            <a:xfrm>
              <a:off x="2441886" y="-3357201"/>
              <a:ext cx="4804500" cy="8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323" u="none" cap="none" strike="noStrik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| L</a:t>
              </a:r>
              <a:r>
                <a:rPr lang="en-US" sz="4323">
                  <a:latin typeface="Nunito Light"/>
                  <a:ea typeface="Nunito Light"/>
                  <a:cs typeface="Nunito Light"/>
                  <a:sym typeface="Nunito Light"/>
                </a:rPr>
                <a:t>AB</a:t>
              </a:r>
              <a:endParaRPr sz="3400"/>
            </a:p>
          </p:txBody>
        </p:sp>
      </p:grpSp>
      <p:sp>
        <p:nvSpPr>
          <p:cNvPr id="307" name="Google Shape;307;p22"/>
          <p:cNvSpPr txBox="1"/>
          <p:nvPr/>
        </p:nvSpPr>
        <p:spPr>
          <a:xfrm>
            <a:off x="756600" y="2224650"/>
            <a:ext cx="6302700" cy="8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74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Cutting edge research </a:t>
            </a:r>
            <a:endParaRPr b="1" sz="4074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8" name="Google Shape;308;p22"/>
          <p:cNvSpPr txBox="1"/>
          <p:nvPr/>
        </p:nvSpPr>
        <p:spPr>
          <a:xfrm>
            <a:off x="12919809" y="8929114"/>
            <a:ext cx="4411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latin typeface="Nunito Light"/>
                <a:ea typeface="Nunito Light"/>
                <a:cs typeface="Nunito Light"/>
                <a:sym typeface="Nunito Light"/>
              </a:rPr>
              <a:t>12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3"/>
          <p:cNvPicPr preferRelativeResize="0"/>
          <p:nvPr/>
        </p:nvPicPr>
        <p:blipFill rotWithShape="1">
          <a:blip r:embed="rId3">
            <a:alphaModFix/>
          </a:blip>
          <a:srcRect b="3631" l="37331" r="-11416" t="22568"/>
          <a:stretch/>
        </p:blipFill>
        <p:spPr>
          <a:xfrm rot="-9178052">
            <a:off x="-9301591" y="-5105127"/>
            <a:ext cx="18287977" cy="18218209"/>
          </a:xfrm>
          <a:prstGeom prst="chord">
            <a:avLst>
              <a:gd fmla="val 2700000" name="adj1"/>
              <a:gd fmla="val 19974620" name="adj2"/>
            </a:avLst>
          </a:prstGeom>
          <a:noFill/>
          <a:ln>
            <a:noFill/>
          </a:ln>
        </p:spPr>
      </p:pic>
      <p:sp>
        <p:nvSpPr>
          <p:cNvPr id="314" name="Google Shape;314;p23"/>
          <p:cNvSpPr txBox="1"/>
          <p:nvPr/>
        </p:nvSpPr>
        <p:spPr>
          <a:xfrm>
            <a:off x="10009825" y="2744750"/>
            <a:ext cx="7723200" cy="6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516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568"/>
              <a:buFont typeface="Nunito Sans"/>
              <a:buChar char="●"/>
            </a:pPr>
            <a:r>
              <a:rPr b="1" lang="en-US" sz="34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65 tutorials from Amazon, IBM, Google, etc </a:t>
            </a:r>
            <a:endParaRPr b="1" sz="3568">
              <a:solidFill>
                <a:srgbClr val="19191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455168" lvl="0" marL="457200" marR="0" rtl="0" algn="l">
              <a:lnSpc>
                <a:spcPct val="160008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568"/>
              <a:buFont typeface="Nunito Sans"/>
              <a:buChar char="●"/>
            </a:pPr>
            <a:r>
              <a:rPr b="1" lang="en-US" sz="3568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  <a:t>No need to stick to a single quantum SDK.</a:t>
            </a:r>
            <a:endParaRPr b="1" sz="3568">
              <a:solidFill>
                <a:srgbClr val="19191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455168" lvl="0" marL="457200" marR="0" rtl="0" algn="l">
              <a:lnSpc>
                <a:spcPct val="160008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568"/>
              <a:buFont typeface="Nunito Sans"/>
              <a:buChar char="●"/>
            </a:pPr>
            <a:r>
              <a:rPr b="1" lang="en-US" sz="3568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  <a:t>Get access to all the different quantum hardware on one platform, no </a:t>
            </a:r>
            <a:r>
              <a:rPr b="1" i="1" lang="en-US" sz="3568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  <a:t>cloud service setup necessary</a:t>
            </a:r>
            <a:endParaRPr b="1" i="1" sz="3568">
              <a:solidFill>
                <a:srgbClr val="19191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5" name="Google Shape;3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175" y="2697212"/>
            <a:ext cx="1411824" cy="1636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6250" y="4731472"/>
            <a:ext cx="1411824" cy="1411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3"/>
          <p:cNvPicPr preferRelativeResize="0"/>
          <p:nvPr/>
        </p:nvPicPr>
        <p:blipFill rotWithShape="1">
          <a:blip r:embed="rId6">
            <a:alphaModFix/>
          </a:blip>
          <a:srcRect b="0" l="0" r="63568" t="0"/>
          <a:stretch/>
        </p:blipFill>
        <p:spPr>
          <a:xfrm>
            <a:off x="3309350" y="5797055"/>
            <a:ext cx="1171200" cy="1264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2005" y="1994800"/>
            <a:ext cx="1411824" cy="141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3"/>
          <p:cNvPicPr preferRelativeResize="0"/>
          <p:nvPr/>
        </p:nvPicPr>
        <p:blipFill rotWithShape="1">
          <a:blip r:embed="rId8">
            <a:alphaModFix/>
          </a:blip>
          <a:srcRect b="0" l="0" r="49461" t="0"/>
          <a:stretch/>
        </p:blipFill>
        <p:spPr>
          <a:xfrm>
            <a:off x="5065725" y="4731500"/>
            <a:ext cx="1411825" cy="155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3"/>
          <p:cNvPicPr preferRelativeResize="0"/>
          <p:nvPr/>
        </p:nvPicPr>
        <p:blipFill rotWithShape="1">
          <a:blip r:embed="rId9">
            <a:alphaModFix/>
          </a:blip>
          <a:srcRect b="0" l="8214" r="0" t="754"/>
          <a:stretch/>
        </p:blipFill>
        <p:spPr>
          <a:xfrm>
            <a:off x="3122903" y="3968672"/>
            <a:ext cx="1411813" cy="15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3"/>
          <p:cNvPicPr preferRelativeResize="0"/>
          <p:nvPr/>
        </p:nvPicPr>
        <p:blipFill rotWithShape="1">
          <a:blip r:embed="rId10">
            <a:alphaModFix/>
          </a:blip>
          <a:srcRect b="0" l="0" r="73400" t="0"/>
          <a:stretch/>
        </p:blipFill>
        <p:spPr>
          <a:xfrm>
            <a:off x="4709650" y="2927092"/>
            <a:ext cx="1411825" cy="13608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3"/>
          <p:cNvGrpSpPr/>
          <p:nvPr/>
        </p:nvGrpSpPr>
        <p:grpSpPr>
          <a:xfrm>
            <a:off x="11211009" y="2"/>
            <a:ext cx="7576273" cy="1526457"/>
            <a:chOff x="-2855311" y="-4116614"/>
            <a:chExt cx="10101698" cy="2035276"/>
          </a:xfrm>
        </p:grpSpPr>
        <p:pic>
          <p:nvPicPr>
            <p:cNvPr id="323" name="Google Shape;323;p23"/>
            <p:cNvPicPr preferRelativeResize="0"/>
            <p:nvPr/>
          </p:nvPicPr>
          <p:blipFill rotWithShape="1">
            <a:blip r:embed="rId11">
              <a:alphaModFix/>
            </a:blip>
            <a:srcRect b="0" l="8214" r="0" t="754"/>
            <a:stretch/>
          </p:blipFill>
          <p:spPr>
            <a:xfrm>
              <a:off x="-2855311" y="-4116614"/>
              <a:ext cx="1882500" cy="2035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23"/>
            <p:cNvSpPr txBox="1"/>
            <p:nvPr/>
          </p:nvSpPr>
          <p:spPr>
            <a:xfrm>
              <a:off x="-972819" y="-3536932"/>
              <a:ext cx="39963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074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qBraid</a:t>
              </a:r>
              <a:endParaRPr sz="4300"/>
            </a:p>
          </p:txBody>
        </p:sp>
        <p:sp>
          <p:nvSpPr>
            <p:cNvPr id="325" name="Google Shape;325;p23"/>
            <p:cNvSpPr txBox="1"/>
            <p:nvPr/>
          </p:nvSpPr>
          <p:spPr>
            <a:xfrm>
              <a:off x="2441886" y="-3357201"/>
              <a:ext cx="4804500" cy="8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323" u="none" cap="none" strike="noStrik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| L</a:t>
              </a:r>
              <a:r>
                <a:rPr lang="en-US" sz="4323">
                  <a:latin typeface="Nunito Light"/>
                  <a:ea typeface="Nunito Light"/>
                  <a:cs typeface="Nunito Light"/>
                  <a:sym typeface="Nunito Light"/>
                </a:rPr>
                <a:t>AB</a:t>
              </a:r>
              <a:endParaRPr sz="3400"/>
            </a:p>
          </p:txBody>
        </p:sp>
      </p:grpSp>
      <p:sp>
        <p:nvSpPr>
          <p:cNvPr id="326" name="Google Shape;326;p23"/>
          <p:cNvSpPr txBox="1"/>
          <p:nvPr/>
        </p:nvSpPr>
        <p:spPr>
          <a:xfrm>
            <a:off x="12919809" y="8929114"/>
            <a:ext cx="4411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latin typeface="Nunito Light"/>
                <a:ea typeface="Nunito Light"/>
                <a:cs typeface="Nunito Light"/>
                <a:sym typeface="Nunito Light"/>
              </a:rPr>
              <a:t>13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4"/>
          <p:cNvPicPr preferRelativeResize="0"/>
          <p:nvPr/>
        </p:nvPicPr>
        <p:blipFill rotWithShape="1">
          <a:blip r:embed="rId3">
            <a:alphaModFix/>
          </a:blip>
          <a:srcRect b="3631" l="37331" r="-11416" t="22568"/>
          <a:stretch/>
        </p:blipFill>
        <p:spPr>
          <a:xfrm rot="-9178052">
            <a:off x="2894984" y="-2487177"/>
            <a:ext cx="18287977" cy="18218209"/>
          </a:xfrm>
          <a:prstGeom prst="chord">
            <a:avLst>
              <a:gd fmla="val 2700000" name="adj1"/>
              <a:gd fmla="val 19974620" name="adj2"/>
            </a:avLst>
          </a:prstGeom>
          <a:noFill/>
          <a:ln>
            <a:noFill/>
          </a:ln>
        </p:spPr>
      </p:pic>
      <p:grpSp>
        <p:nvGrpSpPr>
          <p:cNvPr id="332" name="Google Shape;332;p24"/>
          <p:cNvGrpSpPr/>
          <p:nvPr/>
        </p:nvGrpSpPr>
        <p:grpSpPr>
          <a:xfrm>
            <a:off x="311959" y="3712252"/>
            <a:ext cx="7576273" cy="1526457"/>
            <a:chOff x="-2855311" y="-4116614"/>
            <a:chExt cx="10101698" cy="2035276"/>
          </a:xfrm>
        </p:grpSpPr>
        <p:pic>
          <p:nvPicPr>
            <p:cNvPr id="333" name="Google Shape;333;p24"/>
            <p:cNvPicPr preferRelativeResize="0"/>
            <p:nvPr/>
          </p:nvPicPr>
          <p:blipFill rotWithShape="1">
            <a:blip r:embed="rId4">
              <a:alphaModFix/>
            </a:blip>
            <a:srcRect b="0" l="8214" r="0" t="754"/>
            <a:stretch/>
          </p:blipFill>
          <p:spPr>
            <a:xfrm>
              <a:off x="-2855311" y="-4116614"/>
              <a:ext cx="1882500" cy="2035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p24"/>
            <p:cNvSpPr txBox="1"/>
            <p:nvPr/>
          </p:nvSpPr>
          <p:spPr>
            <a:xfrm>
              <a:off x="-972819" y="-3536932"/>
              <a:ext cx="39963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074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qBraid</a:t>
              </a:r>
              <a:endParaRPr sz="4300"/>
            </a:p>
          </p:txBody>
        </p:sp>
        <p:sp>
          <p:nvSpPr>
            <p:cNvPr id="335" name="Google Shape;335;p24"/>
            <p:cNvSpPr txBox="1"/>
            <p:nvPr/>
          </p:nvSpPr>
          <p:spPr>
            <a:xfrm>
              <a:off x="2441886" y="-3357201"/>
              <a:ext cx="4804500" cy="8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23">
                  <a:solidFill>
                    <a:schemeClr val="dk1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|</a:t>
              </a:r>
              <a:r>
                <a:rPr lang="en-US" sz="4323">
                  <a:latin typeface="Nunito Light"/>
                  <a:ea typeface="Nunito Light"/>
                  <a:cs typeface="Nunito Light"/>
                  <a:sym typeface="Nunito Light"/>
                </a:rPr>
                <a:t>SDK</a:t>
              </a:r>
              <a:endParaRPr sz="3400"/>
            </a:p>
          </p:txBody>
        </p:sp>
      </p:grpSp>
      <p:sp>
        <p:nvSpPr>
          <p:cNvPr id="336" name="Google Shape;336;p24"/>
          <p:cNvSpPr txBox="1"/>
          <p:nvPr/>
        </p:nvSpPr>
        <p:spPr>
          <a:xfrm>
            <a:off x="12919809" y="8929114"/>
            <a:ext cx="4411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latin typeface="Nunito Light"/>
                <a:ea typeface="Nunito Light"/>
                <a:cs typeface="Nunito Light"/>
                <a:sym typeface="Nunito Light"/>
              </a:rPr>
              <a:t>18</a:t>
            </a:r>
            <a:endParaRPr/>
          </a:p>
        </p:txBody>
      </p:sp>
      <p:sp>
        <p:nvSpPr>
          <p:cNvPr id="337" name="Google Shape;337;p24"/>
          <p:cNvSpPr txBox="1"/>
          <p:nvPr/>
        </p:nvSpPr>
        <p:spPr>
          <a:xfrm>
            <a:off x="1018276" y="5238700"/>
            <a:ext cx="44118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Try the world’s first transpiler between IBM Qiskit, Pennylane, Amazon Braket, Cirq and Pyquil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38" name="Google Shape;3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2675" y="3581400"/>
            <a:ext cx="9372600" cy="3124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5"/>
          <p:cNvPicPr preferRelativeResize="0"/>
          <p:nvPr/>
        </p:nvPicPr>
        <p:blipFill rotWithShape="1">
          <a:blip r:embed="rId3">
            <a:alphaModFix/>
          </a:blip>
          <a:srcRect b="71844" l="158" r="6610" t="21264"/>
          <a:stretch/>
        </p:blipFill>
        <p:spPr>
          <a:xfrm>
            <a:off x="0" y="9612354"/>
            <a:ext cx="18257487" cy="1349292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5"/>
          <p:cNvSpPr/>
          <p:nvPr/>
        </p:nvSpPr>
        <p:spPr>
          <a:xfrm>
            <a:off x="0" y="0"/>
            <a:ext cx="18288000" cy="1836900"/>
          </a:xfrm>
          <a:prstGeom prst="rect">
            <a:avLst/>
          </a:prstGeom>
          <a:solidFill>
            <a:srgbClr val="4609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6484" y="2194032"/>
            <a:ext cx="2030435" cy="1130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04647" y="2007526"/>
            <a:ext cx="1953578" cy="90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84684" y="3383837"/>
            <a:ext cx="1393491" cy="62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329984" y="5286168"/>
            <a:ext cx="1902892" cy="117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266198" y="6781623"/>
            <a:ext cx="2030450" cy="63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378438" y="7898391"/>
            <a:ext cx="1805971" cy="67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5"/>
          <p:cNvPicPr preferRelativeResize="0"/>
          <p:nvPr/>
        </p:nvPicPr>
        <p:blipFill rotWithShape="1">
          <a:blip r:embed="rId10">
            <a:alphaModFix/>
          </a:blip>
          <a:srcRect b="0" l="0" r="0" t="18599"/>
          <a:stretch/>
        </p:blipFill>
        <p:spPr>
          <a:xfrm>
            <a:off x="2588622" y="4888518"/>
            <a:ext cx="2563096" cy="1192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626484" y="3671202"/>
            <a:ext cx="2245760" cy="90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5"/>
          <p:cNvPicPr preferRelativeResize="0"/>
          <p:nvPr/>
        </p:nvPicPr>
        <p:blipFill rotWithShape="1">
          <a:blip r:embed="rId12">
            <a:alphaModFix/>
          </a:blip>
          <a:srcRect b="48632" l="0" r="0" t="30870"/>
          <a:stretch/>
        </p:blipFill>
        <p:spPr>
          <a:xfrm>
            <a:off x="2129092" y="6715128"/>
            <a:ext cx="3753068" cy="566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5"/>
          <p:cNvPicPr preferRelativeResize="0"/>
          <p:nvPr/>
        </p:nvPicPr>
        <p:blipFill rotWithShape="1">
          <a:blip r:embed="rId13">
            <a:alphaModFix/>
          </a:blip>
          <a:srcRect b="0" l="9278" r="8687" t="10265"/>
          <a:stretch/>
        </p:blipFill>
        <p:spPr>
          <a:xfrm>
            <a:off x="2463872" y="5709560"/>
            <a:ext cx="3083507" cy="100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10800000">
            <a:off x="6312752" y="5025351"/>
            <a:ext cx="501729" cy="91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 rot="10800000">
            <a:off x="11398388" y="5025351"/>
            <a:ext cx="501729" cy="918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25"/>
          <p:cNvGrpSpPr/>
          <p:nvPr/>
        </p:nvGrpSpPr>
        <p:grpSpPr>
          <a:xfrm>
            <a:off x="7039141" y="4792134"/>
            <a:ext cx="5588954" cy="1288546"/>
            <a:chOff x="0" y="0"/>
            <a:chExt cx="7451939" cy="1718062"/>
          </a:xfrm>
        </p:grpSpPr>
        <p:pic>
          <p:nvPicPr>
            <p:cNvPr id="358" name="Google Shape;358;p25"/>
            <p:cNvPicPr preferRelativeResize="0"/>
            <p:nvPr/>
          </p:nvPicPr>
          <p:blipFill rotWithShape="1">
            <a:blip r:embed="rId15">
              <a:alphaModFix/>
            </a:blip>
            <a:srcRect b="0" l="8214" r="0" t="754"/>
            <a:stretch/>
          </p:blipFill>
          <p:spPr>
            <a:xfrm>
              <a:off x="0" y="0"/>
              <a:ext cx="1589039" cy="1718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25"/>
            <p:cNvSpPr txBox="1"/>
            <p:nvPr/>
          </p:nvSpPr>
          <p:spPr>
            <a:xfrm>
              <a:off x="1589039" y="492797"/>
              <a:ext cx="5862900" cy="9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657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qBraid</a:t>
              </a:r>
              <a:endParaRPr/>
            </a:p>
          </p:txBody>
        </p:sp>
        <p:sp>
          <p:nvSpPr>
            <p:cNvPr id="360" name="Google Shape;360;p25"/>
            <p:cNvSpPr txBox="1"/>
            <p:nvPr/>
          </p:nvSpPr>
          <p:spPr>
            <a:xfrm>
              <a:off x="4033479" y="618859"/>
              <a:ext cx="27618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08" u="none" cap="none" strike="noStrik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| SDK</a:t>
              </a:r>
              <a:endParaRPr/>
            </a:p>
          </p:txBody>
        </p:sp>
      </p:grpSp>
      <p:sp>
        <p:nvSpPr>
          <p:cNvPr id="361" name="Google Shape;361;p25"/>
          <p:cNvSpPr txBox="1"/>
          <p:nvPr/>
        </p:nvSpPr>
        <p:spPr>
          <a:xfrm>
            <a:off x="1142067" y="371679"/>
            <a:ext cx="16003800" cy="13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do not compete, we </a:t>
            </a:r>
            <a:r>
              <a:rPr b="1" i="0" lang="en-US" sz="3899" u="none" cap="none" strike="noStrike">
                <a:solidFill>
                  <a:srgbClr val="7ED957"/>
                </a:solidFill>
                <a:latin typeface="Open Sans"/>
                <a:ea typeface="Open Sans"/>
                <a:cs typeface="Open Sans"/>
                <a:sym typeface="Open Sans"/>
              </a:rPr>
              <a:t>empower</a:t>
            </a:r>
            <a:r>
              <a:rPr b="1" i="0" lang="en-US" sz="38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the ecosystem so they can scale faster</a:t>
            </a:r>
            <a:endParaRPr/>
          </a:p>
        </p:txBody>
      </p:sp>
      <p:sp>
        <p:nvSpPr>
          <p:cNvPr id="362" name="Google Shape;362;p25"/>
          <p:cNvSpPr txBox="1"/>
          <p:nvPr/>
        </p:nvSpPr>
        <p:spPr>
          <a:xfrm>
            <a:off x="1811175" y="8547700"/>
            <a:ext cx="41130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2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Code in your 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2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favorite language</a:t>
            </a:r>
            <a:endParaRPr sz="1200"/>
          </a:p>
        </p:txBody>
      </p:sp>
      <p:sp>
        <p:nvSpPr>
          <p:cNvPr id="363" name="Google Shape;363;p25"/>
          <p:cNvSpPr txBox="1"/>
          <p:nvPr/>
        </p:nvSpPr>
        <p:spPr>
          <a:xfrm>
            <a:off x="9802563" y="8677741"/>
            <a:ext cx="90084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3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Get Results on any 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3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provided quantum computer, anywhere</a:t>
            </a:r>
            <a:endParaRPr sz="1200"/>
          </a:p>
        </p:txBody>
      </p:sp>
      <p:sp>
        <p:nvSpPr>
          <p:cNvPr id="364" name="Google Shape;364;p25"/>
          <p:cNvSpPr txBox="1"/>
          <p:nvPr/>
        </p:nvSpPr>
        <p:spPr>
          <a:xfrm>
            <a:off x="6852047" y="6278536"/>
            <a:ext cx="45840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Transpiles and Optimizes</a:t>
            </a:r>
            <a:endParaRPr/>
          </a:p>
        </p:txBody>
      </p:sp>
      <p:sp>
        <p:nvSpPr>
          <p:cNvPr id="365" name="Google Shape;365;p25"/>
          <p:cNvSpPr txBox="1"/>
          <p:nvPr/>
        </p:nvSpPr>
        <p:spPr>
          <a:xfrm>
            <a:off x="13444873" y="9016534"/>
            <a:ext cx="4411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5"/>
          <p:cNvGrpSpPr/>
          <p:nvPr/>
        </p:nvGrpSpPr>
        <p:grpSpPr>
          <a:xfrm>
            <a:off x="2626474" y="7567950"/>
            <a:ext cx="2397101" cy="693175"/>
            <a:chOff x="2626474" y="7567950"/>
            <a:chExt cx="2397101" cy="693175"/>
          </a:xfrm>
        </p:grpSpPr>
        <p:pic>
          <p:nvPicPr>
            <p:cNvPr id="367" name="Google Shape;367;p25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2626474" y="7567950"/>
              <a:ext cx="693175" cy="69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" name="Google Shape;368;p25"/>
            <p:cNvSpPr txBox="1"/>
            <p:nvPr/>
          </p:nvSpPr>
          <p:spPr>
            <a:xfrm>
              <a:off x="3317175" y="7598938"/>
              <a:ext cx="1706400" cy="63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900">
                  <a:latin typeface="Calibri"/>
                  <a:ea typeface="Calibri"/>
                  <a:cs typeface="Calibri"/>
                  <a:sym typeface="Calibri"/>
                </a:rPr>
                <a:t>PyQuil</a:t>
              </a:r>
              <a:endParaRPr sz="29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9" name="Google Shape;369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3062232" y="362965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5"/>
          <p:cNvSpPr txBox="1"/>
          <p:nvPr/>
        </p:nvSpPr>
        <p:spPr>
          <a:xfrm>
            <a:off x="13444884" y="9673089"/>
            <a:ext cx="4411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latin typeface="Nunito Light"/>
                <a:ea typeface="Nunito Light"/>
                <a:cs typeface="Nunito Light"/>
                <a:sym typeface="Nunito Light"/>
              </a:rPr>
              <a:t>19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 txBox="1"/>
          <p:nvPr/>
        </p:nvSpPr>
        <p:spPr>
          <a:xfrm>
            <a:off x="563400" y="3155688"/>
            <a:ext cx="6387300" cy="5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6286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50"/>
              <a:buChar char="●"/>
            </a:pPr>
            <a:r>
              <a:rPr b="1" lang="en-US" sz="2250">
                <a:solidFill>
                  <a:srgbClr val="404040"/>
                </a:solidFill>
                <a:highlight>
                  <a:srgbClr val="FCFCFC"/>
                </a:highlight>
                <a:latin typeface="Nunito Sans"/>
                <a:ea typeface="Nunito Sans"/>
                <a:cs typeface="Nunito Sans"/>
                <a:sym typeface="Nunito Sans"/>
              </a:rPr>
              <a:t>Leverage the capabilities of </a:t>
            </a:r>
            <a:br>
              <a:rPr b="1" lang="en-US" sz="2250">
                <a:solidFill>
                  <a:srgbClr val="404040"/>
                </a:solidFill>
                <a:highlight>
                  <a:srgbClr val="FCFCFC"/>
                </a:highlight>
                <a:latin typeface="Nunito Sans"/>
                <a:ea typeface="Nunito Sans"/>
                <a:cs typeface="Nunito Sans"/>
                <a:sym typeface="Nunito Sans"/>
              </a:rPr>
            </a:br>
            <a:r>
              <a:rPr b="1" lang="en-US" sz="2250">
                <a:solidFill>
                  <a:srgbClr val="404040"/>
                </a:solidFill>
                <a:highlight>
                  <a:srgbClr val="FCFCFC"/>
                </a:highlight>
                <a:latin typeface="Nunito Sans"/>
                <a:ea typeface="Nunito Sans"/>
                <a:cs typeface="Nunito Sans"/>
                <a:sym typeface="Nunito Sans"/>
              </a:rPr>
              <a:t>multiple frameworks through simple, consistent protocols.</a:t>
            </a:r>
            <a:endParaRPr b="1" sz="2250">
              <a:solidFill>
                <a:srgbClr val="404040"/>
              </a:solidFill>
              <a:highlight>
                <a:srgbClr val="FCFCFC"/>
              </a:highlight>
              <a:latin typeface="Nunito Sans"/>
              <a:ea typeface="Nunito Sans"/>
              <a:cs typeface="Nunito Sans"/>
              <a:sym typeface="Nunito Sans"/>
            </a:endParaRPr>
          </a:p>
          <a:p>
            <a:pPr indent="-314325" lvl="0" marL="6286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50"/>
              <a:buChar char="●"/>
            </a:pPr>
            <a:r>
              <a:rPr b="1" lang="en-US" sz="2250">
                <a:solidFill>
                  <a:srgbClr val="404040"/>
                </a:solidFill>
                <a:highlight>
                  <a:srgbClr val="FCFCFC"/>
                </a:highlight>
                <a:latin typeface="Nunito Sans"/>
                <a:ea typeface="Nunito Sans"/>
                <a:cs typeface="Nunito Sans"/>
                <a:sym typeface="Nunito Sans"/>
              </a:rPr>
              <a:t>Execute circuits and compare results across backends.</a:t>
            </a:r>
            <a:endParaRPr b="1" sz="2250">
              <a:solidFill>
                <a:srgbClr val="404040"/>
              </a:solidFill>
              <a:highlight>
                <a:srgbClr val="FCFCFC"/>
              </a:highlight>
              <a:latin typeface="Nunito Sans"/>
              <a:ea typeface="Nunito Sans"/>
              <a:cs typeface="Nunito Sans"/>
              <a:sym typeface="Nunito Sans"/>
            </a:endParaRPr>
          </a:p>
          <a:p>
            <a:pPr indent="-314325" lvl="0" marL="6286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250"/>
              <a:buFont typeface="Nunito Sans"/>
              <a:buChar char="●"/>
            </a:pPr>
            <a:r>
              <a:rPr b="1" lang="en-US" sz="2250">
                <a:solidFill>
                  <a:srgbClr val="404040"/>
                </a:solidFill>
                <a:highlight>
                  <a:srgbClr val="FCFCFC"/>
                </a:highlight>
                <a:latin typeface="Nunito Sans"/>
                <a:ea typeface="Nunito Sans"/>
                <a:cs typeface="Nunito Sans"/>
                <a:sym typeface="Nunito Sans"/>
              </a:rPr>
              <a:t>QCHack teams used qBraid-SDK to determine a hamiltonian cycle with Grover’s Search</a:t>
            </a:r>
            <a:endParaRPr b="1" sz="2250">
              <a:solidFill>
                <a:srgbClr val="404040"/>
              </a:solidFill>
              <a:highlight>
                <a:srgbClr val="FCFCFC"/>
              </a:highlight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376" name="Google Shape;376;p26"/>
          <p:cNvGrpSpPr/>
          <p:nvPr/>
        </p:nvGrpSpPr>
        <p:grpSpPr>
          <a:xfrm>
            <a:off x="7214725" y="538088"/>
            <a:ext cx="7701450" cy="1611125"/>
            <a:chOff x="4864900" y="2429063"/>
            <a:chExt cx="7701450" cy="1611125"/>
          </a:xfrm>
        </p:grpSpPr>
        <p:pic>
          <p:nvPicPr>
            <p:cNvPr id="377" name="Google Shape;377;p26"/>
            <p:cNvPicPr preferRelativeResize="0"/>
            <p:nvPr/>
          </p:nvPicPr>
          <p:blipFill rotWithShape="1">
            <a:blip r:embed="rId3">
              <a:alphaModFix/>
            </a:blip>
            <a:srcRect b="47641" l="-9260" r="9259" t="0"/>
            <a:stretch/>
          </p:blipFill>
          <p:spPr>
            <a:xfrm>
              <a:off x="4864900" y="2432726"/>
              <a:ext cx="4411799" cy="1489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26"/>
            <p:cNvPicPr preferRelativeResize="0"/>
            <p:nvPr/>
          </p:nvPicPr>
          <p:blipFill rotWithShape="1">
            <a:blip r:embed="rId3">
              <a:alphaModFix/>
            </a:blip>
            <a:srcRect b="-4787" l="0" r="0" t="62605"/>
            <a:stretch/>
          </p:blipFill>
          <p:spPr>
            <a:xfrm>
              <a:off x="6641800" y="2429063"/>
              <a:ext cx="5924550" cy="1611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" name="Google Shape;379;p26"/>
          <p:cNvGrpSpPr/>
          <p:nvPr/>
        </p:nvGrpSpPr>
        <p:grpSpPr>
          <a:xfrm>
            <a:off x="563409" y="580427"/>
            <a:ext cx="7576273" cy="1526457"/>
            <a:chOff x="-2855311" y="-4116614"/>
            <a:chExt cx="10101698" cy="2035276"/>
          </a:xfrm>
        </p:grpSpPr>
        <p:pic>
          <p:nvPicPr>
            <p:cNvPr id="380" name="Google Shape;380;p26"/>
            <p:cNvPicPr preferRelativeResize="0"/>
            <p:nvPr/>
          </p:nvPicPr>
          <p:blipFill rotWithShape="1">
            <a:blip r:embed="rId4">
              <a:alphaModFix/>
            </a:blip>
            <a:srcRect b="0" l="8214" r="0" t="754"/>
            <a:stretch/>
          </p:blipFill>
          <p:spPr>
            <a:xfrm>
              <a:off x="-2855311" y="-4116614"/>
              <a:ext cx="1882500" cy="2035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26"/>
            <p:cNvSpPr txBox="1"/>
            <p:nvPr/>
          </p:nvSpPr>
          <p:spPr>
            <a:xfrm>
              <a:off x="-972819" y="-3536932"/>
              <a:ext cx="39963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074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qBraid</a:t>
              </a:r>
              <a:endParaRPr sz="4300"/>
            </a:p>
          </p:txBody>
        </p:sp>
        <p:sp>
          <p:nvSpPr>
            <p:cNvPr id="382" name="Google Shape;382;p26"/>
            <p:cNvSpPr txBox="1"/>
            <p:nvPr/>
          </p:nvSpPr>
          <p:spPr>
            <a:xfrm>
              <a:off x="2441886" y="-3357201"/>
              <a:ext cx="4804500" cy="8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23">
                  <a:solidFill>
                    <a:schemeClr val="dk1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|</a:t>
              </a:r>
              <a:r>
                <a:rPr lang="en-US" sz="4323">
                  <a:latin typeface="Nunito Light"/>
                  <a:ea typeface="Nunito Light"/>
                  <a:cs typeface="Nunito Light"/>
                  <a:sym typeface="Nunito Light"/>
                </a:rPr>
                <a:t>SDK</a:t>
              </a:r>
              <a:endParaRPr sz="3400"/>
            </a:p>
          </p:txBody>
        </p:sp>
      </p:grpSp>
      <p:pic>
        <p:nvPicPr>
          <p:cNvPr id="383" name="Google Shape;383;p26"/>
          <p:cNvPicPr preferRelativeResize="0"/>
          <p:nvPr/>
        </p:nvPicPr>
        <p:blipFill rotWithShape="1">
          <a:blip r:embed="rId5">
            <a:alphaModFix/>
          </a:blip>
          <a:srcRect b="71844" l="158" r="6610" t="21264"/>
          <a:stretch/>
        </p:blipFill>
        <p:spPr>
          <a:xfrm>
            <a:off x="0" y="9612354"/>
            <a:ext cx="18257487" cy="1349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6800" y="4798413"/>
            <a:ext cx="10256399" cy="317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75509" y="3608432"/>
            <a:ext cx="2030435" cy="1130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04409" y="3859812"/>
            <a:ext cx="1393491" cy="62781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6"/>
          <p:cNvSpPr txBox="1"/>
          <p:nvPr/>
        </p:nvSpPr>
        <p:spPr>
          <a:xfrm>
            <a:off x="7726800" y="7978125"/>
            <a:ext cx="2202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14 qubit 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Grover’s Search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821734" y="3429006"/>
            <a:ext cx="1902892" cy="117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671521" y="3608432"/>
            <a:ext cx="2030435" cy="1130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158259" y="3859799"/>
            <a:ext cx="1393491" cy="627817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6"/>
          <p:cNvSpPr txBox="1"/>
          <p:nvPr/>
        </p:nvSpPr>
        <p:spPr>
          <a:xfrm>
            <a:off x="7282225" y="2616888"/>
            <a:ext cx="8539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Calibri"/>
                <a:ea typeface="Calibri"/>
                <a:cs typeface="Calibri"/>
                <a:sym typeface="Calibri"/>
              </a:rPr>
              <a:t>QCHack Hamiltonian Cycle Challenge Solutions using qBraid SDK:</a:t>
            </a:r>
            <a:endParaRPr b="1"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6"/>
          <p:cNvSpPr txBox="1"/>
          <p:nvPr/>
        </p:nvSpPr>
        <p:spPr>
          <a:xfrm>
            <a:off x="9789425" y="7978125"/>
            <a:ext cx="2202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14 qubit 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Grover’s Search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6"/>
          <p:cNvSpPr txBox="1"/>
          <p:nvPr/>
        </p:nvSpPr>
        <p:spPr>
          <a:xfrm>
            <a:off x="11808575" y="7978125"/>
            <a:ext cx="2202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 qubit 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Grover’s Search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6"/>
          <p:cNvSpPr txBox="1"/>
          <p:nvPr/>
        </p:nvSpPr>
        <p:spPr>
          <a:xfrm>
            <a:off x="13946875" y="7978125"/>
            <a:ext cx="2202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 qubit 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Grover’s Search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6"/>
          <p:cNvSpPr txBox="1"/>
          <p:nvPr/>
        </p:nvSpPr>
        <p:spPr>
          <a:xfrm>
            <a:off x="15671875" y="7978125"/>
            <a:ext cx="2202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 qubit 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Grover’s Search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6"/>
          <p:cNvSpPr txBox="1"/>
          <p:nvPr/>
        </p:nvSpPr>
        <p:spPr>
          <a:xfrm>
            <a:off x="13551759" y="9723464"/>
            <a:ext cx="4411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latin typeface="Nunito Light"/>
                <a:ea typeface="Nunito Light"/>
                <a:cs typeface="Nunito Light"/>
                <a:sym typeface="Nunito Light"/>
              </a:rPr>
              <a:t>20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7"/>
          <p:cNvSpPr txBox="1"/>
          <p:nvPr/>
        </p:nvSpPr>
        <p:spPr>
          <a:xfrm>
            <a:off x="864850" y="2922300"/>
            <a:ext cx="8391000" cy="47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4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46096F"/>
                </a:solidFill>
                <a:latin typeface="Nunito"/>
                <a:ea typeface="Nunito"/>
                <a:cs typeface="Nunito"/>
                <a:sym typeface="Nunito"/>
              </a:rPr>
              <a:t>We work with enterprise customers and research institutions to develop algorithms and applications for near-term quantum hardware</a:t>
            </a:r>
            <a:endParaRPr sz="2500"/>
          </a:p>
        </p:txBody>
      </p:sp>
      <p:grpSp>
        <p:nvGrpSpPr>
          <p:cNvPr id="402" name="Google Shape;402;p27"/>
          <p:cNvGrpSpPr/>
          <p:nvPr/>
        </p:nvGrpSpPr>
        <p:grpSpPr>
          <a:xfrm>
            <a:off x="384191" y="348134"/>
            <a:ext cx="6364109" cy="1288546"/>
            <a:chOff x="0" y="0"/>
            <a:chExt cx="8485479" cy="1718062"/>
          </a:xfrm>
        </p:grpSpPr>
        <p:pic>
          <p:nvPicPr>
            <p:cNvPr id="403" name="Google Shape;403;p27"/>
            <p:cNvPicPr preferRelativeResize="0"/>
            <p:nvPr/>
          </p:nvPicPr>
          <p:blipFill rotWithShape="1">
            <a:blip r:embed="rId3">
              <a:alphaModFix/>
            </a:blip>
            <a:srcRect b="0" l="8214" r="0" t="754"/>
            <a:stretch/>
          </p:blipFill>
          <p:spPr>
            <a:xfrm>
              <a:off x="0" y="0"/>
              <a:ext cx="1589039" cy="1718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27"/>
            <p:cNvSpPr txBox="1"/>
            <p:nvPr/>
          </p:nvSpPr>
          <p:spPr>
            <a:xfrm>
              <a:off x="1589039" y="492797"/>
              <a:ext cx="5862900" cy="9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657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qBraid</a:t>
              </a:r>
              <a:endParaRPr/>
            </a:p>
          </p:txBody>
        </p:sp>
        <p:sp>
          <p:nvSpPr>
            <p:cNvPr id="405" name="Google Shape;405;p27"/>
            <p:cNvSpPr txBox="1"/>
            <p:nvPr/>
          </p:nvSpPr>
          <p:spPr>
            <a:xfrm>
              <a:off x="4033479" y="618855"/>
              <a:ext cx="44520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08" u="none" cap="none" strike="noStrik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| </a:t>
              </a:r>
              <a:r>
                <a:rPr lang="en-US" sz="3408">
                  <a:latin typeface="Nunito Light"/>
                  <a:ea typeface="Nunito Light"/>
                  <a:cs typeface="Nunito Light"/>
                  <a:sym typeface="Nunito Light"/>
                </a:rPr>
                <a:t>RESEARCH</a:t>
              </a:r>
              <a:endParaRPr/>
            </a:p>
          </p:txBody>
        </p:sp>
      </p:grpSp>
      <p:sp>
        <p:nvSpPr>
          <p:cNvPr id="406" name="Google Shape;406;p27"/>
          <p:cNvSpPr txBox="1"/>
          <p:nvPr/>
        </p:nvSpPr>
        <p:spPr>
          <a:xfrm>
            <a:off x="13444884" y="9673089"/>
            <a:ext cx="4411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21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7" name="Google Shape;4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6950" y="999725"/>
            <a:ext cx="8124825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2813" y="5649625"/>
            <a:ext cx="786765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7"/>
          <p:cNvPicPr preferRelativeResize="0"/>
          <p:nvPr/>
        </p:nvPicPr>
        <p:blipFill rotWithShape="1">
          <a:blip r:embed="rId6">
            <a:alphaModFix/>
          </a:blip>
          <a:srcRect b="71844" l="158" r="6610" t="21264"/>
          <a:stretch/>
        </p:blipFill>
        <p:spPr>
          <a:xfrm>
            <a:off x="0" y="9612354"/>
            <a:ext cx="18257487" cy="1349292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7"/>
          <p:cNvSpPr txBox="1"/>
          <p:nvPr/>
        </p:nvSpPr>
        <p:spPr>
          <a:xfrm>
            <a:off x="9349325" y="4287250"/>
            <a:ext cx="8288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4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411" name="Google Shape;411;p27"/>
          <p:cNvSpPr txBox="1"/>
          <p:nvPr/>
        </p:nvSpPr>
        <p:spPr>
          <a:xfrm>
            <a:off x="10137700" y="4927750"/>
            <a:ext cx="970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4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46096F"/>
                </a:solidFill>
                <a:latin typeface="Nunito"/>
                <a:ea typeface="Nunito"/>
                <a:cs typeface="Nunito"/>
                <a:sym typeface="Nunito"/>
              </a:rPr>
              <a:t>Won best paper award at IEEE QCE23</a:t>
            </a:r>
            <a:endParaRPr sz="1800"/>
          </a:p>
        </p:txBody>
      </p:sp>
      <p:sp>
        <p:nvSpPr>
          <p:cNvPr id="412" name="Google Shape;412;p27"/>
          <p:cNvSpPr txBox="1"/>
          <p:nvPr/>
        </p:nvSpPr>
        <p:spPr>
          <a:xfrm>
            <a:off x="11433100" y="355750"/>
            <a:ext cx="9702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4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46096F"/>
                </a:solidFill>
                <a:latin typeface="Nunito"/>
                <a:ea typeface="Nunito"/>
                <a:cs typeface="Nunito"/>
                <a:sym typeface="Nunito"/>
              </a:rPr>
              <a:t>Research with Airbus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"/>
          <p:cNvSpPr txBox="1"/>
          <p:nvPr/>
        </p:nvSpPr>
        <p:spPr>
          <a:xfrm>
            <a:off x="864850" y="2922300"/>
            <a:ext cx="8391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4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grpSp>
        <p:nvGrpSpPr>
          <p:cNvPr id="418" name="Google Shape;418;p28"/>
          <p:cNvGrpSpPr/>
          <p:nvPr/>
        </p:nvGrpSpPr>
        <p:grpSpPr>
          <a:xfrm>
            <a:off x="384191" y="348134"/>
            <a:ext cx="6364109" cy="1288546"/>
            <a:chOff x="0" y="0"/>
            <a:chExt cx="8485479" cy="1718062"/>
          </a:xfrm>
        </p:grpSpPr>
        <p:pic>
          <p:nvPicPr>
            <p:cNvPr id="419" name="Google Shape;419;p28"/>
            <p:cNvPicPr preferRelativeResize="0"/>
            <p:nvPr/>
          </p:nvPicPr>
          <p:blipFill rotWithShape="1">
            <a:blip r:embed="rId3">
              <a:alphaModFix/>
            </a:blip>
            <a:srcRect b="0" l="8214" r="0" t="754"/>
            <a:stretch/>
          </p:blipFill>
          <p:spPr>
            <a:xfrm>
              <a:off x="0" y="0"/>
              <a:ext cx="1589039" cy="1718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" name="Google Shape;420;p28"/>
            <p:cNvSpPr txBox="1"/>
            <p:nvPr/>
          </p:nvSpPr>
          <p:spPr>
            <a:xfrm>
              <a:off x="1589039" y="492797"/>
              <a:ext cx="5862900" cy="9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657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qBraid</a:t>
              </a:r>
              <a:endParaRPr/>
            </a:p>
          </p:txBody>
        </p:sp>
        <p:sp>
          <p:nvSpPr>
            <p:cNvPr id="421" name="Google Shape;421;p28"/>
            <p:cNvSpPr txBox="1"/>
            <p:nvPr/>
          </p:nvSpPr>
          <p:spPr>
            <a:xfrm>
              <a:off x="4033479" y="618855"/>
              <a:ext cx="44520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408" u="none" cap="none" strike="noStrik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| </a:t>
              </a:r>
              <a:r>
                <a:rPr lang="en-US" sz="3408">
                  <a:latin typeface="Nunito Light"/>
                  <a:ea typeface="Nunito Light"/>
                  <a:cs typeface="Nunito Light"/>
                  <a:sym typeface="Nunito Light"/>
                </a:rPr>
                <a:t>RESEARCH</a:t>
              </a:r>
              <a:endParaRPr/>
            </a:p>
          </p:txBody>
        </p:sp>
      </p:grpSp>
      <p:sp>
        <p:nvSpPr>
          <p:cNvPr id="422" name="Google Shape;422;p28"/>
          <p:cNvSpPr txBox="1"/>
          <p:nvPr/>
        </p:nvSpPr>
        <p:spPr>
          <a:xfrm>
            <a:off x="13444884" y="9673089"/>
            <a:ext cx="4411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chemeClr val="lt1"/>
                </a:solidFill>
                <a:latin typeface="Nunito Light"/>
                <a:ea typeface="Nunito Light"/>
                <a:cs typeface="Nunito Light"/>
                <a:sym typeface="Nunito Light"/>
              </a:rPr>
              <a:t>21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23" name="Google Shape;423;p28"/>
          <p:cNvPicPr preferRelativeResize="0"/>
          <p:nvPr/>
        </p:nvPicPr>
        <p:blipFill rotWithShape="1">
          <a:blip r:embed="rId4">
            <a:alphaModFix/>
          </a:blip>
          <a:srcRect b="71844" l="158" r="6610" t="21264"/>
          <a:stretch/>
        </p:blipFill>
        <p:spPr>
          <a:xfrm>
            <a:off x="0" y="9612354"/>
            <a:ext cx="18257487" cy="1349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8"/>
          <p:cNvPicPr preferRelativeResize="0"/>
          <p:nvPr/>
        </p:nvPicPr>
        <p:blipFill rotWithShape="1">
          <a:blip r:embed="rId4">
            <a:alphaModFix/>
          </a:blip>
          <a:srcRect b="71844" l="158" r="6610" t="21264"/>
          <a:stretch/>
        </p:blipFill>
        <p:spPr>
          <a:xfrm>
            <a:off x="152400" y="9764754"/>
            <a:ext cx="18257487" cy="134929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28"/>
          <p:cNvSpPr txBox="1"/>
          <p:nvPr/>
        </p:nvSpPr>
        <p:spPr>
          <a:xfrm>
            <a:off x="9080300" y="814688"/>
            <a:ext cx="8391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4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46096F"/>
                </a:solidFill>
                <a:latin typeface="Nunito"/>
                <a:ea typeface="Nunito"/>
                <a:cs typeface="Nunito"/>
                <a:sym typeface="Nunito"/>
              </a:rPr>
              <a:t>Coming soon</a:t>
            </a:r>
            <a:r>
              <a:rPr b="1" lang="en-US" sz="2500">
                <a:solidFill>
                  <a:srgbClr val="46096F"/>
                </a:solidFill>
                <a:latin typeface="Nunito"/>
                <a:ea typeface="Nunito"/>
                <a:cs typeface="Nunito"/>
                <a:sym typeface="Nunito"/>
              </a:rPr>
              <a:t>*</a:t>
            </a:r>
            <a:r>
              <a:rPr b="1" lang="en-US" sz="3900">
                <a:solidFill>
                  <a:srgbClr val="46096F"/>
                </a:solidFill>
                <a:latin typeface="Nunito"/>
                <a:ea typeface="Nunito"/>
                <a:cs typeface="Nunito"/>
                <a:sym typeface="Nunito"/>
              </a:rPr>
              <a:t>…</a:t>
            </a:r>
            <a:endParaRPr sz="2500"/>
          </a:p>
        </p:txBody>
      </p:sp>
      <p:sp>
        <p:nvSpPr>
          <p:cNvPr id="426" name="Google Shape;426;p28"/>
          <p:cNvSpPr txBox="1"/>
          <p:nvPr/>
        </p:nvSpPr>
        <p:spPr>
          <a:xfrm>
            <a:off x="0" y="9142650"/>
            <a:ext cx="7049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4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6096F"/>
                </a:solidFill>
                <a:latin typeface="Nunito"/>
                <a:ea typeface="Nunito"/>
                <a:cs typeface="Nunito"/>
                <a:sym typeface="Nunito"/>
              </a:rPr>
              <a:t>*soon means a minimum of 2.5 years</a:t>
            </a:r>
            <a:endParaRPr/>
          </a:p>
        </p:txBody>
      </p:sp>
      <p:pic>
        <p:nvPicPr>
          <p:cNvPr id="427" name="Google Shape;42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6400" y="1477975"/>
            <a:ext cx="7832025" cy="938722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8"/>
          <p:cNvSpPr txBox="1"/>
          <p:nvPr/>
        </p:nvSpPr>
        <p:spPr>
          <a:xfrm>
            <a:off x="2183327" y="5367422"/>
            <a:ext cx="6633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6377" y="2580300"/>
            <a:ext cx="2170122" cy="219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97714" y="2584747"/>
            <a:ext cx="1804219" cy="227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66953" y="2612683"/>
            <a:ext cx="2217697" cy="2243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504984" y="2623940"/>
            <a:ext cx="2053418" cy="2243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54055" y="6326449"/>
            <a:ext cx="1804089" cy="2371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60523" y="6543050"/>
            <a:ext cx="2217697" cy="2243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185586" y="6613059"/>
            <a:ext cx="2217697" cy="2243314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8"/>
          <p:cNvSpPr txBox="1"/>
          <p:nvPr/>
        </p:nvSpPr>
        <p:spPr>
          <a:xfrm>
            <a:off x="5016377" y="4821174"/>
            <a:ext cx="27390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Kanav Setia,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Cofounder &amp; CEO,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qBraid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28"/>
          <p:cNvSpPr txBox="1"/>
          <p:nvPr/>
        </p:nvSpPr>
        <p:spPr>
          <a:xfrm>
            <a:off x="8647899" y="4814200"/>
            <a:ext cx="27390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Laura Gagliardi,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Richard and Kathy Leventhal Professor of Chemistry and Molecular Engineering,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University of Chicago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28"/>
          <p:cNvSpPr txBox="1"/>
          <p:nvPr/>
        </p:nvSpPr>
        <p:spPr>
          <a:xfrm>
            <a:off x="12278502" y="4848725"/>
            <a:ext cx="26559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Troy Van Voorhis,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Haslam and Dewey Professor of Chemistry,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Massachusetts Institute of Technology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8"/>
          <p:cNvSpPr txBox="1"/>
          <p:nvPr/>
        </p:nvSpPr>
        <p:spPr>
          <a:xfrm>
            <a:off x="15499375" y="4878675"/>
            <a:ext cx="25353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Yuri Alexeev,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Principal Project Specialist - Computational Science,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Argonne National Laboratory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8"/>
          <p:cNvSpPr txBox="1"/>
          <p:nvPr/>
        </p:nvSpPr>
        <p:spPr>
          <a:xfrm>
            <a:off x="6163102" y="8827725"/>
            <a:ext cx="25353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Raymond E Samuel,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Professor,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North Carolina A&amp;T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8"/>
          <p:cNvSpPr txBox="1"/>
          <p:nvPr/>
        </p:nvSpPr>
        <p:spPr>
          <a:xfrm>
            <a:off x="10060523" y="8827727"/>
            <a:ext cx="18042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Nate Gemelke,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Cofounder &amp; CTO,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QuEra Computing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8"/>
          <p:cNvSpPr txBox="1"/>
          <p:nvPr/>
        </p:nvSpPr>
        <p:spPr>
          <a:xfrm>
            <a:off x="14191275" y="8901675"/>
            <a:ext cx="31044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Shengtao Wang,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Quantum Algorithms &amp; Applications Manager,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QuEra Computing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8"/>
          <p:cNvSpPr txBox="1"/>
          <p:nvPr/>
        </p:nvSpPr>
        <p:spPr>
          <a:xfrm>
            <a:off x="304800" y="2624035"/>
            <a:ext cx="4653300" cy="3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4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46096F"/>
                </a:solidFill>
                <a:latin typeface="Nunito"/>
                <a:ea typeface="Nunito"/>
                <a:cs typeface="Nunito"/>
                <a:sym typeface="Nunito"/>
              </a:rPr>
              <a:t>Awarded contract via WellcomeLeap Quantum for Bio program</a:t>
            </a:r>
            <a:endParaRPr sz="2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>
            <a:off x="-2445557" y="8245276"/>
            <a:ext cx="3160833" cy="31750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609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859751" y="-775168"/>
            <a:ext cx="1343354" cy="13493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609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17063656" y="4660955"/>
            <a:ext cx="2086149" cy="2095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609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353855" y="4687726"/>
            <a:ext cx="3809536" cy="878266"/>
            <a:chOff x="0" y="0"/>
            <a:chExt cx="5079381" cy="1171022"/>
          </a:xfrm>
        </p:grpSpPr>
        <p:pic>
          <p:nvPicPr>
            <p:cNvPr id="98" name="Google Shape;98;p14"/>
            <p:cNvPicPr preferRelativeResize="0"/>
            <p:nvPr/>
          </p:nvPicPr>
          <p:blipFill rotWithShape="1">
            <a:blip r:embed="rId3">
              <a:alphaModFix/>
            </a:blip>
            <a:srcRect b="0" l="8214" r="0" t="754"/>
            <a:stretch/>
          </p:blipFill>
          <p:spPr>
            <a:xfrm>
              <a:off x="0" y="0"/>
              <a:ext cx="1083081" cy="1171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4"/>
            <p:cNvSpPr txBox="1"/>
            <p:nvPr/>
          </p:nvSpPr>
          <p:spPr>
            <a:xfrm>
              <a:off x="1083081" y="337168"/>
              <a:ext cx="39963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74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qBraid</a:t>
              </a:r>
              <a:endParaRPr/>
            </a:p>
          </p:txBody>
        </p:sp>
        <p:sp>
          <p:nvSpPr>
            <p:cNvPr id="100" name="Google Shape;100;p14"/>
            <p:cNvSpPr txBox="1"/>
            <p:nvPr/>
          </p:nvSpPr>
          <p:spPr>
            <a:xfrm>
              <a:off x="2749198" y="422664"/>
              <a:ext cx="1882500" cy="4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23" u="none" cap="none" strike="noStrik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| LEARN</a:t>
              </a:r>
              <a:endParaRPr/>
            </a:p>
          </p:txBody>
        </p:sp>
      </p:grpSp>
      <p:pic>
        <p:nvPicPr>
          <p:cNvPr id="101" name="Google Shape;101;p14"/>
          <p:cNvPicPr preferRelativeResize="0"/>
          <p:nvPr/>
        </p:nvPicPr>
        <p:blipFill rotWithShape="1">
          <a:blip r:embed="rId4">
            <a:alphaModFix/>
          </a:blip>
          <a:srcRect b="8290" l="14015" r="0" t="0"/>
          <a:stretch/>
        </p:blipFill>
        <p:spPr>
          <a:xfrm>
            <a:off x="675387" y="2565574"/>
            <a:ext cx="2024897" cy="208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533247" y="6010287"/>
            <a:ext cx="36033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Launch quantum computing courses for a fraction of the cost and overhead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2745750" y="574200"/>
            <a:ext cx="127965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79">
                <a:solidFill>
                  <a:srgbClr val="100F0D"/>
                </a:solidFill>
                <a:latin typeface="Nunito Sans"/>
                <a:ea typeface="Nunito Sans"/>
                <a:cs typeface="Nunito Sans"/>
                <a:sym typeface="Nunito Sans"/>
              </a:rPr>
              <a:t>What can qBraid offer for your QC needs?</a:t>
            </a:r>
            <a:endParaRPr b="1" sz="4579">
              <a:solidFill>
                <a:srgbClr val="100F0D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ctr">
              <a:lnSpc>
                <a:spcPct val="10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79">
              <a:solidFill>
                <a:srgbClr val="100F0D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-2445557" y="8245276"/>
            <a:ext cx="3160833" cy="31750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609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859751" y="-775168"/>
            <a:ext cx="1343354" cy="13493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609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17063656" y="4660955"/>
            <a:ext cx="2086149" cy="2095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609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1523" y="3035071"/>
            <a:ext cx="1731250" cy="145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7812" y="2206788"/>
            <a:ext cx="1595601" cy="134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5"/>
          <p:cNvGrpSpPr/>
          <p:nvPr/>
        </p:nvGrpSpPr>
        <p:grpSpPr>
          <a:xfrm>
            <a:off x="353855" y="4687726"/>
            <a:ext cx="3809536" cy="878266"/>
            <a:chOff x="0" y="0"/>
            <a:chExt cx="5079381" cy="1171022"/>
          </a:xfrm>
        </p:grpSpPr>
        <p:pic>
          <p:nvPicPr>
            <p:cNvPr id="114" name="Google Shape;114;p15"/>
            <p:cNvPicPr preferRelativeResize="0"/>
            <p:nvPr/>
          </p:nvPicPr>
          <p:blipFill rotWithShape="1">
            <a:blip r:embed="rId5">
              <a:alphaModFix/>
            </a:blip>
            <a:srcRect b="0" l="8214" r="0" t="754"/>
            <a:stretch/>
          </p:blipFill>
          <p:spPr>
            <a:xfrm>
              <a:off x="0" y="0"/>
              <a:ext cx="1083081" cy="1171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15"/>
            <p:cNvSpPr txBox="1"/>
            <p:nvPr/>
          </p:nvSpPr>
          <p:spPr>
            <a:xfrm>
              <a:off x="1083081" y="337168"/>
              <a:ext cx="39963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74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qBraid</a:t>
              </a:r>
              <a:endParaRPr/>
            </a:p>
          </p:txBody>
        </p:sp>
        <p:sp>
          <p:nvSpPr>
            <p:cNvPr id="116" name="Google Shape;116;p15"/>
            <p:cNvSpPr txBox="1"/>
            <p:nvPr/>
          </p:nvSpPr>
          <p:spPr>
            <a:xfrm>
              <a:off x="2749198" y="422664"/>
              <a:ext cx="1882500" cy="4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23" u="none" cap="none" strike="noStrik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| LEARN</a:t>
              </a:r>
              <a:endParaRPr/>
            </a:p>
          </p:txBody>
        </p:sp>
      </p:grpSp>
      <p:grpSp>
        <p:nvGrpSpPr>
          <p:cNvPr id="117" name="Google Shape;117;p15"/>
          <p:cNvGrpSpPr/>
          <p:nvPr/>
        </p:nvGrpSpPr>
        <p:grpSpPr>
          <a:xfrm>
            <a:off x="4965453" y="4709063"/>
            <a:ext cx="3809536" cy="878266"/>
            <a:chOff x="0" y="0"/>
            <a:chExt cx="5079381" cy="1171022"/>
          </a:xfrm>
        </p:grpSpPr>
        <p:pic>
          <p:nvPicPr>
            <p:cNvPr id="118" name="Google Shape;118;p15"/>
            <p:cNvPicPr preferRelativeResize="0"/>
            <p:nvPr/>
          </p:nvPicPr>
          <p:blipFill rotWithShape="1">
            <a:blip r:embed="rId5">
              <a:alphaModFix/>
            </a:blip>
            <a:srcRect b="0" l="8214" r="0" t="754"/>
            <a:stretch/>
          </p:blipFill>
          <p:spPr>
            <a:xfrm>
              <a:off x="0" y="0"/>
              <a:ext cx="1083081" cy="1171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5"/>
            <p:cNvSpPr txBox="1"/>
            <p:nvPr/>
          </p:nvSpPr>
          <p:spPr>
            <a:xfrm>
              <a:off x="1083081" y="337168"/>
              <a:ext cx="39963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74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qBraid</a:t>
              </a:r>
              <a:endParaRPr/>
            </a:p>
          </p:txBody>
        </p:sp>
        <p:sp>
          <p:nvSpPr>
            <p:cNvPr id="120" name="Google Shape;120;p15"/>
            <p:cNvSpPr txBox="1"/>
            <p:nvPr/>
          </p:nvSpPr>
          <p:spPr>
            <a:xfrm>
              <a:off x="2749198" y="422664"/>
              <a:ext cx="1882500" cy="4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23" u="none" cap="none" strike="noStrik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| LAB</a:t>
              </a:r>
              <a:endParaRPr/>
            </a:p>
          </p:txBody>
        </p:sp>
      </p:grpSp>
      <p:pic>
        <p:nvPicPr>
          <p:cNvPr id="121" name="Google Shape;121;p15"/>
          <p:cNvPicPr preferRelativeResize="0"/>
          <p:nvPr/>
        </p:nvPicPr>
        <p:blipFill rotWithShape="1">
          <a:blip r:embed="rId6">
            <a:alphaModFix/>
          </a:blip>
          <a:srcRect b="8290" l="14015" r="0" t="0"/>
          <a:stretch/>
        </p:blipFill>
        <p:spPr>
          <a:xfrm>
            <a:off x="675387" y="2565574"/>
            <a:ext cx="2024897" cy="208564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/>
        </p:nvSpPr>
        <p:spPr>
          <a:xfrm>
            <a:off x="533247" y="6010287"/>
            <a:ext cx="36033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Launch quantum computing courses for a fraction of the cost and overhead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4940543" y="6010287"/>
            <a:ext cx="36033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 Light"/>
                <a:ea typeface="Open Sans Light"/>
                <a:cs typeface="Open Sans Light"/>
                <a:sym typeface="Open Sans Light"/>
              </a:rPr>
              <a:t>Get started on research programs in under 5 minutes with world class technology</a:t>
            </a:r>
            <a:endParaRPr/>
          </a:p>
        </p:txBody>
      </p:sp>
      <p:sp>
        <p:nvSpPr>
          <p:cNvPr id="124" name="Google Shape;124;p15"/>
          <p:cNvSpPr txBox="1"/>
          <p:nvPr/>
        </p:nvSpPr>
        <p:spPr>
          <a:xfrm>
            <a:off x="12919809" y="8929114"/>
            <a:ext cx="4411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latin typeface="Nunito Light"/>
                <a:ea typeface="Nunito Light"/>
                <a:cs typeface="Nunito Light"/>
                <a:sym typeface="Nunito Light"/>
              </a:rPr>
              <a:t>4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2745750" y="574200"/>
            <a:ext cx="127965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79">
                <a:solidFill>
                  <a:srgbClr val="100F0D"/>
                </a:solidFill>
                <a:latin typeface="Nunito Sans"/>
                <a:ea typeface="Nunito Sans"/>
                <a:cs typeface="Nunito Sans"/>
                <a:sym typeface="Nunito Sans"/>
              </a:rPr>
              <a:t>What can qBraid offer for your QC needs?</a:t>
            </a:r>
            <a:endParaRPr b="1" sz="4579">
              <a:solidFill>
                <a:srgbClr val="100F0D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ctr">
              <a:lnSpc>
                <a:spcPct val="10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79">
              <a:solidFill>
                <a:srgbClr val="100F0D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2445557" y="8245276"/>
            <a:ext cx="3160833" cy="31750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609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>
            <a:off x="859751" y="-775168"/>
            <a:ext cx="1343354" cy="13493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609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17063656" y="4660955"/>
            <a:ext cx="2086149" cy="2095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609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1523" y="3035071"/>
            <a:ext cx="1731250" cy="145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7812" y="2206788"/>
            <a:ext cx="1595601" cy="134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16"/>
          <p:cNvGrpSpPr/>
          <p:nvPr/>
        </p:nvGrpSpPr>
        <p:grpSpPr>
          <a:xfrm>
            <a:off x="353855" y="4687726"/>
            <a:ext cx="3809536" cy="878266"/>
            <a:chOff x="0" y="0"/>
            <a:chExt cx="5079381" cy="1171022"/>
          </a:xfrm>
        </p:grpSpPr>
        <p:pic>
          <p:nvPicPr>
            <p:cNvPr id="136" name="Google Shape;136;p16"/>
            <p:cNvPicPr preferRelativeResize="0"/>
            <p:nvPr/>
          </p:nvPicPr>
          <p:blipFill rotWithShape="1">
            <a:blip r:embed="rId5">
              <a:alphaModFix/>
            </a:blip>
            <a:srcRect b="0" l="8214" r="0" t="754"/>
            <a:stretch/>
          </p:blipFill>
          <p:spPr>
            <a:xfrm>
              <a:off x="0" y="0"/>
              <a:ext cx="1083081" cy="1171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16"/>
            <p:cNvSpPr txBox="1"/>
            <p:nvPr/>
          </p:nvSpPr>
          <p:spPr>
            <a:xfrm>
              <a:off x="1083081" y="337168"/>
              <a:ext cx="39963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74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qBraid</a:t>
              </a:r>
              <a:endParaRPr/>
            </a:p>
          </p:txBody>
        </p:sp>
        <p:sp>
          <p:nvSpPr>
            <p:cNvPr id="138" name="Google Shape;138;p16"/>
            <p:cNvSpPr txBox="1"/>
            <p:nvPr/>
          </p:nvSpPr>
          <p:spPr>
            <a:xfrm>
              <a:off x="2749198" y="422664"/>
              <a:ext cx="1882500" cy="4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23" u="none" cap="none" strike="noStrik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| LEARN</a:t>
              </a:r>
              <a:endParaRPr/>
            </a:p>
          </p:txBody>
        </p:sp>
      </p:grpSp>
      <p:grpSp>
        <p:nvGrpSpPr>
          <p:cNvPr id="139" name="Google Shape;139;p16"/>
          <p:cNvGrpSpPr/>
          <p:nvPr/>
        </p:nvGrpSpPr>
        <p:grpSpPr>
          <a:xfrm>
            <a:off x="4965453" y="4709063"/>
            <a:ext cx="3809536" cy="878266"/>
            <a:chOff x="0" y="0"/>
            <a:chExt cx="5079381" cy="1171022"/>
          </a:xfrm>
        </p:grpSpPr>
        <p:pic>
          <p:nvPicPr>
            <p:cNvPr id="140" name="Google Shape;140;p16"/>
            <p:cNvPicPr preferRelativeResize="0"/>
            <p:nvPr/>
          </p:nvPicPr>
          <p:blipFill rotWithShape="1">
            <a:blip r:embed="rId5">
              <a:alphaModFix/>
            </a:blip>
            <a:srcRect b="0" l="8214" r="0" t="754"/>
            <a:stretch/>
          </p:blipFill>
          <p:spPr>
            <a:xfrm>
              <a:off x="0" y="0"/>
              <a:ext cx="1083081" cy="1171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16"/>
            <p:cNvSpPr txBox="1"/>
            <p:nvPr/>
          </p:nvSpPr>
          <p:spPr>
            <a:xfrm>
              <a:off x="1083081" y="337168"/>
              <a:ext cx="39963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74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qBraid</a:t>
              </a:r>
              <a:endParaRPr/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2749198" y="422664"/>
              <a:ext cx="1882500" cy="4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23" u="none" cap="none" strike="noStrik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| LAB</a:t>
              </a:r>
              <a:endParaRPr/>
            </a:p>
          </p:txBody>
        </p:sp>
      </p:grpSp>
      <p:grpSp>
        <p:nvGrpSpPr>
          <p:cNvPr id="143" name="Google Shape;143;p16"/>
          <p:cNvGrpSpPr/>
          <p:nvPr/>
        </p:nvGrpSpPr>
        <p:grpSpPr>
          <a:xfrm>
            <a:off x="9019224" y="4687726"/>
            <a:ext cx="3809536" cy="878266"/>
            <a:chOff x="0" y="0"/>
            <a:chExt cx="5079381" cy="1171022"/>
          </a:xfrm>
        </p:grpSpPr>
        <p:pic>
          <p:nvPicPr>
            <p:cNvPr id="144" name="Google Shape;144;p16"/>
            <p:cNvPicPr preferRelativeResize="0"/>
            <p:nvPr/>
          </p:nvPicPr>
          <p:blipFill rotWithShape="1">
            <a:blip r:embed="rId5">
              <a:alphaModFix/>
            </a:blip>
            <a:srcRect b="0" l="8214" r="0" t="754"/>
            <a:stretch/>
          </p:blipFill>
          <p:spPr>
            <a:xfrm>
              <a:off x="0" y="0"/>
              <a:ext cx="1083081" cy="1171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6"/>
            <p:cNvSpPr txBox="1"/>
            <p:nvPr/>
          </p:nvSpPr>
          <p:spPr>
            <a:xfrm>
              <a:off x="1083081" y="337168"/>
              <a:ext cx="39963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74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qBraid</a:t>
              </a:r>
              <a:endParaRPr/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2749198" y="422664"/>
              <a:ext cx="1882500" cy="4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23" u="none" cap="none" strike="noStrik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| SDK</a:t>
              </a:r>
              <a:endParaRPr/>
            </a:p>
          </p:txBody>
        </p:sp>
      </p:grpSp>
      <p:pic>
        <p:nvPicPr>
          <p:cNvPr id="147" name="Google Shape;147;p16"/>
          <p:cNvPicPr preferRelativeResize="0"/>
          <p:nvPr/>
        </p:nvPicPr>
        <p:blipFill rotWithShape="1">
          <a:blip r:embed="rId6">
            <a:alphaModFix/>
          </a:blip>
          <a:srcRect b="8290" l="14015" r="0" t="0"/>
          <a:stretch/>
        </p:blipFill>
        <p:spPr>
          <a:xfrm>
            <a:off x="675387" y="2565574"/>
            <a:ext cx="2024897" cy="2085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7">
            <a:alphaModFix/>
          </a:blip>
          <a:srcRect b="0" l="1458" r="0" t="0"/>
          <a:stretch/>
        </p:blipFill>
        <p:spPr>
          <a:xfrm>
            <a:off x="9835913" y="2641775"/>
            <a:ext cx="2086150" cy="1719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/>
          <p:nvPr/>
        </p:nvSpPr>
        <p:spPr>
          <a:xfrm>
            <a:off x="533247" y="6010287"/>
            <a:ext cx="36033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Launch quantum computing courses for a fraction of the cost and overhead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4940543" y="6010287"/>
            <a:ext cx="36033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 Light"/>
                <a:ea typeface="Open Sans Light"/>
                <a:cs typeface="Open Sans Light"/>
                <a:sym typeface="Open Sans Light"/>
              </a:rPr>
              <a:t>Get started on research programs in under 5 minutes with world class technology</a:t>
            </a:r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9070505" y="6010287"/>
            <a:ext cx="36033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 Light"/>
                <a:ea typeface="Open Sans Light"/>
                <a:cs typeface="Open Sans Light"/>
                <a:sym typeface="Open Sans Light"/>
              </a:rPr>
              <a:t>Try the world’s first transpiler between IBM Qiskit, Pennylane, Amazon Braket, Cirq and Pyquil</a:t>
            </a:r>
            <a:endParaRPr/>
          </a:p>
        </p:txBody>
      </p:sp>
      <p:sp>
        <p:nvSpPr>
          <p:cNvPr id="152" name="Google Shape;152;p16"/>
          <p:cNvSpPr txBox="1"/>
          <p:nvPr/>
        </p:nvSpPr>
        <p:spPr>
          <a:xfrm>
            <a:off x="12919809" y="8929114"/>
            <a:ext cx="4411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latin typeface="Nunito Light"/>
                <a:ea typeface="Nunito Light"/>
                <a:cs typeface="Nunito Light"/>
                <a:sym typeface="Nunito Light"/>
              </a:rPr>
              <a:t>4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2745750" y="574200"/>
            <a:ext cx="127965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79">
                <a:solidFill>
                  <a:srgbClr val="100F0D"/>
                </a:solidFill>
                <a:latin typeface="Nunito Sans"/>
                <a:ea typeface="Nunito Sans"/>
                <a:cs typeface="Nunito Sans"/>
                <a:sym typeface="Nunito Sans"/>
              </a:rPr>
              <a:t>What can qBraid offer for your QC needs?</a:t>
            </a:r>
            <a:endParaRPr b="1" sz="4579">
              <a:solidFill>
                <a:srgbClr val="100F0D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ctr">
              <a:lnSpc>
                <a:spcPct val="10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79">
              <a:solidFill>
                <a:srgbClr val="100F0D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/>
          <p:nvPr/>
        </p:nvSpPr>
        <p:spPr>
          <a:xfrm>
            <a:off x="-2445557" y="8245276"/>
            <a:ext cx="3160833" cy="31750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609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859751" y="-775168"/>
            <a:ext cx="1343354" cy="134937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609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17063656" y="4660955"/>
            <a:ext cx="2086149" cy="209550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4609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1523" y="3035071"/>
            <a:ext cx="1731250" cy="145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7812" y="2206788"/>
            <a:ext cx="1595601" cy="1349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17"/>
          <p:cNvGrpSpPr/>
          <p:nvPr/>
        </p:nvGrpSpPr>
        <p:grpSpPr>
          <a:xfrm>
            <a:off x="353855" y="4687726"/>
            <a:ext cx="3809536" cy="878266"/>
            <a:chOff x="0" y="0"/>
            <a:chExt cx="5079381" cy="1171022"/>
          </a:xfrm>
        </p:grpSpPr>
        <p:pic>
          <p:nvPicPr>
            <p:cNvPr id="164" name="Google Shape;164;p17"/>
            <p:cNvPicPr preferRelativeResize="0"/>
            <p:nvPr/>
          </p:nvPicPr>
          <p:blipFill rotWithShape="1">
            <a:blip r:embed="rId5">
              <a:alphaModFix/>
            </a:blip>
            <a:srcRect b="0" l="8214" r="0" t="754"/>
            <a:stretch/>
          </p:blipFill>
          <p:spPr>
            <a:xfrm>
              <a:off x="0" y="0"/>
              <a:ext cx="1083081" cy="1171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17"/>
            <p:cNvSpPr txBox="1"/>
            <p:nvPr/>
          </p:nvSpPr>
          <p:spPr>
            <a:xfrm>
              <a:off x="1083081" y="337168"/>
              <a:ext cx="39963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74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qBraid</a:t>
              </a:r>
              <a:endParaRPr/>
            </a:p>
          </p:txBody>
        </p:sp>
        <p:sp>
          <p:nvSpPr>
            <p:cNvPr id="166" name="Google Shape;166;p17"/>
            <p:cNvSpPr txBox="1"/>
            <p:nvPr/>
          </p:nvSpPr>
          <p:spPr>
            <a:xfrm>
              <a:off x="2749198" y="422664"/>
              <a:ext cx="1882500" cy="4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23" u="none" cap="none" strike="noStrik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| LEARN</a:t>
              </a:r>
              <a:endParaRPr/>
            </a:p>
          </p:txBody>
        </p:sp>
      </p:grpSp>
      <p:grpSp>
        <p:nvGrpSpPr>
          <p:cNvPr id="167" name="Google Shape;167;p17"/>
          <p:cNvGrpSpPr/>
          <p:nvPr/>
        </p:nvGrpSpPr>
        <p:grpSpPr>
          <a:xfrm>
            <a:off x="4965453" y="4709063"/>
            <a:ext cx="3809536" cy="878266"/>
            <a:chOff x="0" y="0"/>
            <a:chExt cx="5079381" cy="1171022"/>
          </a:xfrm>
        </p:grpSpPr>
        <p:pic>
          <p:nvPicPr>
            <p:cNvPr id="168" name="Google Shape;168;p17"/>
            <p:cNvPicPr preferRelativeResize="0"/>
            <p:nvPr/>
          </p:nvPicPr>
          <p:blipFill rotWithShape="1">
            <a:blip r:embed="rId5">
              <a:alphaModFix/>
            </a:blip>
            <a:srcRect b="0" l="8214" r="0" t="754"/>
            <a:stretch/>
          </p:blipFill>
          <p:spPr>
            <a:xfrm>
              <a:off x="0" y="0"/>
              <a:ext cx="1083081" cy="1171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17"/>
            <p:cNvSpPr txBox="1"/>
            <p:nvPr/>
          </p:nvSpPr>
          <p:spPr>
            <a:xfrm>
              <a:off x="1083081" y="337168"/>
              <a:ext cx="39963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74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qBraid</a:t>
              </a:r>
              <a:endParaRPr/>
            </a:p>
          </p:txBody>
        </p:sp>
        <p:sp>
          <p:nvSpPr>
            <p:cNvPr id="170" name="Google Shape;170;p17"/>
            <p:cNvSpPr txBox="1"/>
            <p:nvPr/>
          </p:nvSpPr>
          <p:spPr>
            <a:xfrm>
              <a:off x="2749198" y="422664"/>
              <a:ext cx="1882500" cy="4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23" u="none" cap="none" strike="noStrik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| LAB</a:t>
              </a:r>
              <a:endParaRPr/>
            </a:p>
          </p:txBody>
        </p:sp>
      </p:grpSp>
      <p:grpSp>
        <p:nvGrpSpPr>
          <p:cNvPr id="171" name="Google Shape;171;p17"/>
          <p:cNvGrpSpPr/>
          <p:nvPr/>
        </p:nvGrpSpPr>
        <p:grpSpPr>
          <a:xfrm>
            <a:off x="9019224" y="4687726"/>
            <a:ext cx="3809536" cy="878266"/>
            <a:chOff x="0" y="0"/>
            <a:chExt cx="5079381" cy="1171022"/>
          </a:xfrm>
        </p:grpSpPr>
        <p:pic>
          <p:nvPicPr>
            <p:cNvPr id="172" name="Google Shape;172;p17"/>
            <p:cNvPicPr preferRelativeResize="0"/>
            <p:nvPr/>
          </p:nvPicPr>
          <p:blipFill rotWithShape="1">
            <a:blip r:embed="rId5">
              <a:alphaModFix/>
            </a:blip>
            <a:srcRect b="0" l="8214" r="0" t="754"/>
            <a:stretch/>
          </p:blipFill>
          <p:spPr>
            <a:xfrm>
              <a:off x="0" y="0"/>
              <a:ext cx="1083081" cy="1171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17"/>
            <p:cNvSpPr txBox="1"/>
            <p:nvPr/>
          </p:nvSpPr>
          <p:spPr>
            <a:xfrm>
              <a:off x="1083081" y="337168"/>
              <a:ext cx="39963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74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qBraid</a:t>
              </a:r>
              <a:endParaRPr/>
            </a:p>
          </p:txBody>
        </p:sp>
        <p:sp>
          <p:nvSpPr>
            <p:cNvPr id="174" name="Google Shape;174;p17"/>
            <p:cNvSpPr txBox="1"/>
            <p:nvPr/>
          </p:nvSpPr>
          <p:spPr>
            <a:xfrm>
              <a:off x="2749198" y="422664"/>
              <a:ext cx="1882500" cy="4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23" u="none" cap="none" strike="noStrik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| SDK</a:t>
              </a:r>
              <a:endParaRPr/>
            </a:p>
          </p:txBody>
        </p:sp>
      </p:grpSp>
      <p:pic>
        <p:nvPicPr>
          <p:cNvPr id="175" name="Google Shape;175;p17"/>
          <p:cNvPicPr preferRelativeResize="0"/>
          <p:nvPr/>
        </p:nvPicPr>
        <p:blipFill rotWithShape="1">
          <a:blip r:embed="rId6">
            <a:alphaModFix/>
          </a:blip>
          <a:srcRect b="8290" l="14015" r="0" t="0"/>
          <a:stretch/>
        </p:blipFill>
        <p:spPr>
          <a:xfrm>
            <a:off x="675387" y="2565574"/>
            <a:ext cx="2024897" cy="2085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 rotWithShape="1">
          <a:blip r:embed="rId7">
            <a:alphaModFix/>
          </a:blip>
          <a:srcRect b="0" l="1458" r="0" t="0"/>
          <a:stretch/>
        </p:blipFill>
        <p:spPr>
          <a:xfrm>
            <a:off x="9835913" y="2641775"/>
            <a:ext cx="2086150" cy="1719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 txBox="1"/>
          <p:nvPr/>
        </p:nvSpPr>
        <p:spPr>
          <a:xfrm>
            <a:off x="533247" y="6010287"/>
            <a:ext cx="36033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Launch quantum computing courses for a fraction of the cost and overhead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4940543" y="6010287"/>
            <a:ext cx="36033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 Light"/>
                <a:ea typeface="Open Sans Light"/>
                <a:cs typeface="Open Sans Light"/>
                <a:sym typeface="Open Sans Light"/>
              </a:rPr>
              <a:t>Get started on research programs in under 5 minutes with world class technology</a:t>
            </a:r>
            <a:endParaRPr/>
          </a:p>
        </p:txBody>
      </p:sp>
      <p:sp>
        <p:nvSpPr>
          <p:cNvPr id="179" name="Google Shape;179;p17"/>
          <p:cNvSpPr txBox="1"/>
          <p:nvPr/>
        </p:nvSpPr>
        <p:spPr>
          <a:xfrm>
            <a:off x="9070505" y="6010287"/>
            <a:ext cx="36033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 Light"/>
                <a:ea typeface="Open Sans Light"/>
                <a:cs typeface="Open Sans Light"/>
                <a:sym typeface="Open Sans Light"/>
              </a:rPr>
              <a:t>Try the world’s first transpiler between IBM Qiskit, Pennylane, Amazon Braket, Cirq and Pyquil</a:t>
            </a:r>
            <a:endParaRPr/>
          </a:p>
        </p:txBody>
      </p:sp>
      <p:sp>
        <p:nvSpPr>
          <p:cNvPr id="180" name="Google Shape;180;p17"/>
          <p:cNvSpPr txBox="1"/>
          <p:nvPr/>
        </p:nvSpPr>
        <p:spPr>
          <a:xfrm>
            <a:off x="12919809" y="8929114"/>
            <a:ext cx="4411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latin typeface="Nunito Light"/>
                <a:ea typeface="Nunito Light"/>
                <a:cs typeface="Nunito Light"/>
                <a:sym typeface="Nunito Light"/>
              </a:rPr>
              <a:t>4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2745750" y="574200"/>
            <a:ext cx="127965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79">
                <a:solidFill>
                  <a:srgbClr val="100F0D"/>
                </a:solidFill>
                <a:latin typeface="Nunito Sans"/>
                <a:ea typeface="Nunito Sans"/>
                <a:cs typeface="Nunito Sans"/>
                <a:sym typeface="Nunito Sans"/>
              </a:rPr>
              <a:t>What can qBraid offer for your QC needs?</a:t>
            </a:r>
            <a:endParaRPr b="1" sz="4579">
              <a:solidFill>
                <a:srgbClr val="100F0D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ctr">
              <a:lnSpc>
                <a:spcPct val="10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79">
              <a:solidFill>
                <a:srgbClr val="100F0D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182" name="Google Shape;182;p17"/>
          <p:cNvGrpSpPr/>
          <p:nvPr/>
        </p:nvGrpSpPr>
        <p:grpSpPr>
          <a:xfrm>
            <a:off x="12981624" y="4687726"/>
            <a:ext cx="3809536" cy="878266"/>
            <a:chOff x="0" y="0"/>
            <a:chExt cx="5079381" cy="1171022"/>
          </a:xfrm>
        </p:grpSpPr>
        <p:pic>
          <p:nvPicPr>
            <p:cNvPr id="183" name="Google Shape;183;p17"/>
            <p:cNvPicPr preferRelativeResize="0"/>
            <p:nvPr/>
          </p:nvPicPr>
          <p:blipFill rotWithShape="1">
            <a:blip r:embed="rId5">
              <a:alphaModFix/>
            </a:blip>
            <a:srcRect b="0" l="8214" r="0" t="754"/>
            <a:stretch/>
          </p:blipFill>
          <p:spPr>
            <a:xfrm>
              <a:off x="0" y="0"/>
              <a:ext cx="1083081" cy="1171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17"/>
            <p:cNvSpPr txBox="1"/>
            <p:nvPr/>
          </p:nvSpPr>
          <p:spPr>
            <a:xfrm>
              <a:off x="1083081" y="337168"/>
              <a:ext cx="39963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74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qBraid</a:t>
              </a:r>
              <a:endParaRPr/>
            </a:p>
          </p:txBody>
        </p:sp>
        <p:sp>
          <p:nvSpPr>
            <p:cNvPr id="185" name="Google Shape;185;p17"/>
            <p:cNvSpPr txBox="1"/>
            <p:nvPr/>
          </p:nvSpPr>
          <p:spPr>
            <a:xfrm>
              <a:off x="2749202" y="422666"/>
              <a:ext cx="2308200" cy="4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23" u="none" cap="none" strike="noStrik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| </a:t>
              </a:r>
              <a:r>
                <a:rPr lang="en-US" sz="2323">
                  <a:latin typeface="Nunito Light"/>
                  <a:ea typeface="Nunito Light"/>
                  <a:cs typeface="Nunito Light"/>
                  <a:sym typeface="Nunito Light"/>
                </a:rPr>
                <a:t>RESEARCH</a:t>
              </a:r>
              <a:endParaRPr/>
            </a:p>
          </p:txBody>
        </p:sp>
      </p:grpSp>
      <p:sp>
        <p:nvSpPr>
          <p:cNvPr id="186" name="Google Shape;186;p17"/>
          <p:cNvSpPr txBox="1"/>
          <p:nvPr/>
        </p:nvSpPr>
        <p:spPr>
          <a:xfrm>
            <a:off x="13337705" y="6010287"/>
            <a:ext cx="36033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 Light"/>
                <a:ea typeface="Open Sans Light"/>
                <a:cs typeface="Open Sans Light"/>
                <a:sym typeface="Open Sans Light"/>
              </a:rPr>
              <a:t>We develop the quantum computing applications of tomorrow </a:t>
            </a:r>
            <a:endParaRPr/>
          </a:p>
        </p:txBody>
      </p:sp>
      <p:pic>
        <p:nvPicPr>
          <p:cNvPr id="187" name="Google Shape;18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97450" y="2651328"/>
            <a:ext cx="1846324" cy="18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8"/>
          <p:cNvPicPr preferRelativeResize="0"/>
          <p:nvPr/>
        </p:nvPicPr>
        <p:blipFill rotWithShape="1">
          <a:blip r:embed="rId3">
            <a:alphaModFix/>
          </a:blip>
          <a:srcRect b="3631" l="37331" r="-11416" t="22568"/>
          <a:stretch/>
        </p:blipFill>
        <p:spPr>
          <a:xfrm rot="-9178052">
            <a:off x="2894984" y="-2487177"/>
            <a:ext cx="18287977" cy="18218209"/>
          </a:xfrm>
          <a:prstGeom prst="chord">
            <a:avLst>
              <a:gd fmla="val 2700000" name="adj1"/>
              <a:gd fmla="val 19974620" name="adj2"/>
            </a:avLst>
          </a:prstGeom>
          <a:noFill/>
          <a:ln>
            <a:noFill/>
          </a:ln>
        </p:spPr>
      </p:pic>
      <p:grpSp>
        <p:nvGrpSpPr>
          <p:cNvPr id="193" name="Google Shape;193;p18"/>
          <p:cNvGrpSpPr/>
          <p:nvPr/>
        </p:nvGrpSpPr>
        <p:grpSpPr>
          <a:xfrm>
            <a:off x="311959" y="3712252"/>
            <a:ext cx="7576273" cy="1526457"/>
            <a:chOff x="-2855311" y="-4116614"/>
            <a:chExt cx="10101698" cy="2035276"/>
          </a:xfrm>
        </p:grpSpPr>
        <p:pic>
          <p:nvPicPr>
            <p:cNvPr id="194" name="Google Shape;194;p18"/>
            <p:cNvPicPr preferRelativeResize="0"/>
            <p:nvPr/>
          </p:nvPicPr>
          <p:blipFill rotWithShape="1">
            <a:blip r:embed="rId4">
              <a:alphaModFix/>
            </a:blip>
            <a:srcRect b="0" l="8214" r="0" t="754"/>
            <a:stretch/>
          </p:blipFill>
          <p:spPr>
            <a:xfrm>
              <a:off x="-2855311" y="-4116614"/>
              <a:ext cx="1882500" cy="2035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18"/>
            <p:cNvSpPr txBox="1"/>
            <p:nvPr/>
          </p:nvSpPr>
          <p:spPr>
            <a:xfrm>
              <a:off x="-972819" y="-3536932"/>
              <a:ext cx="39963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074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qBraid</a:t>
              </a:r>
              <a:endParaRPr sz="4300"/>
            </a:p>
          </p:txBody>
        </p:sp>
        <p:sp>
          <p:nvSpPr>
            <p:cNvPr id="196" name="Google Shape;196;p18"/>
            <p:cNvSpPr txBox="1"/>
            <p:nvPr/>
          </p:nvSpPr>
          <p:spPr>
            <a:xfrm>
              <a:off x="2441886" y="-3357201"/>
              <a:ext cx="4804500" cy="8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323" u="none" cap="none" strike="noStrik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| LEARN</a:t>
              </a:r>
              <a:endParaRPr sz="3400"/>
            </a:p>
          </p:txBody>
        </p:sp>
      </p:grpSp>
      <p:sp>
        <p:nvSpPr>
          <p:cNvPr id="197" name="Google Shape;197;p18"/>
          <p:cNvSpPr txBox="1"/>
          <p:nvPr/>
        </p:nvSpPr>
        <p:spPr>
          <a:xfrm>
            <a:off x="12919809" y="8929114"/>
            <a:ext cx="4411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latin typeface="Nunito Light"/>
                <a:ea typeface="Nunito Light"/>
                <a:cs typeface="Nunito Light"/>
                <a:sym typeface="Nunito Light"/>
              </a:rPr>
              <a:t>5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8" name="Google Shape;198;p18"/>
          <p:cNvPicPr preferRelativeResize="0"/>
          <p:nvPr/>
        </p:nvPicPr>
        <p:blipFill rotWithShape="1">
          <a:blip r:embed="rId5">
            <a:alphaModFix/>
          </a:blip>
          <a:srcRect b="8513" l="13898" r="3176" t="-450"/>
          <a:stretch/>
        </p:blipFill>
        <p:spPr>
          <a:xfrm>
            <a:off x="7732025" y="1637375"/>
            <a:ext cx="9286800" cy="6477000"/>
          </a:xfrm>
          <a:prstGeom prst="roundRect">
            <a:avLst>
              <a:gd fmla="val 3783" name="adj"/>
            </a:avLst>
          </a:prstGeom>
          <a:noFill/>
          <a:ln>
            <a:noFill/>
          </a:ln>
          <a:effectLst>
            <a:outerShdw blurRad="71438" rotWithShape="0" algn="bl" dir="5400000" dist="19050">
              <a:schemeClr val="dk1">
                <a:alpha val="85000"/>
              </a:schemeClr>
            </a:outerShdw>
          </a:effectLst>
        </p:spPr>
      </p:pic>
      <p:sp>
        <p:nvSpPr>
          <p:cNvPr id="199" name="Google Shape;199;p18"/>
          <p:cNvSpPr txBox="1"/>
          <p:nvPr/>
        </p:nvSpPr>
        <p:spPr>
          <a:xfrm>
            <a:off x="1480272" y="5340987"/>
            <a:ext cx="36033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Launch quantum computing courses for a fraction of the cost and overhead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/>
          <p:nvPr/>
        </p:nvSpPr>
        <p:spPr>
          <a:xfrm>
            <a:off x="756607" y="3766505"/>
            <a:ext cx="7630800" cy="3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4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6096F"/>
                </a:solidFill>
                <a:latin typeface="Nunito Light"/>
                <a:ea typeface="Nunito Light"/>
                <a:cs typeface="Nunito Light"/>
                <a:sym typeface="Nunito Light"/>
              </a:rPr>
              <a:t>With our all in one platform, users can learn quantum computing using interactive widgets, runnable code cells, and videos all in a Medium©-esque style that students are familiar with</a:t>
            </a:r>
            <a:endParaRPr sz="1400"/>
          </a:p>
        </p:txBody>
      </p:sp>
      <p:pic>
        <p:nvPicPr>
          <p:cNvPr id="205" name="Google Shape;205;p19"/>
          <p:cNvPicPr preferRelativeResize="0"/>
          <p:nvPr/>
        </p:nvPicPr>
        <p:blipFill rotWithShape="1">
          <a:blip r:embed="rId3">
            <a:alphaModFix/>
          </a:blip>
          <a:srcRect b="-2364" l="0" r="0" t="0"/>
          <a:stretch/>
        </p:blipFill>
        <p:spPr>
          <a:xfrm>
            <a:off x="8427600" y="2297150"/>
            <a:ext cx="8985600" cy="5620800"/>
          </a:xfrm>
          <a:prstGeom prst="roundRect">
            <a:avLst>
              <a:gd fmla="val 4541" name="adj"/>
            </a:avLst>
          </a:prstGeom>
          <a:noFill/>
          <a:ln>
            <a:noFill/>
          </a:ln>
          <a:effectLst>
            <a:outerShdw blurRad="57150" rotWithShape="0" algn="bl" dir="5400000" dist="28575">
              <a:schemeClr val="dk2">
                <a:alpha val="50000"/>
              </a:schemeClr>
            </a:outerShdw>
          </a:effectLst>
        </p:spPr>
      </p:pic>
      <p:pic>
        <p:nvPicPr>
          <p:cNvPr id="206" name="Google Shape;206;p19"/>
          <p:cNvPicPr preferRelativeResize="0"/>
          <p:nvPr/>
        </p:nvPicPr>
        <p:blipFill rotWithShape="1">
          <a:blip r:embed="rId4">
            <a:alphaModFix/>
          </a:blip>
          <a:srcRect b="71844" l="158" r="6610" t="21264"/>
          <a:stretch/>
        </p:blipFill>
        <p:spPr>
          <a:xfrm>
            <a:off x="0" y="9612354"/>
            <a:ext cx="18257487" cy="13492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19"/>
          <p:cNvGrpSpPr/>
          <p:nvPr/>
        </p:nvGrpSpPr>
        <p:grpSpPr>
          <a:xfrm>
            <a:off x="300505" y="167763"/>
            <a:ext cx="3809536" cy="878266"/>
            <a:chOff x="0" y="0"/>
            <a:chExt cx="5079381" cy="1171022"/>
          </a:xfrm>
        </p:grpSpPr>
        <p:pic>
          <p:nvPicPr>
            <p:cNvPr id="208" name="Google Shape;208;p19"/>
            <p:cNvPicPr preferRelativeResize="0"/>
            <p:nvPr/>
          </p:nvPicPr>
          <p:blipFill rotWithShape="1">
            <a:blip r:embed="rId5">
              <a:alphaModFix/>
            </a:blip>
            <a:srcRect b="0" l="8214" r="0" t="754"/>
            <a:stretch/>
          </p:blipFill>
          <p:spPr>
            <a:xfrm>
              <a:off x="0" y="0"/>
              <a:ext cx="1083081" cy="1171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19"/>
            <p:cNvSpPr txBox="1"/>
            <p:nvPr/>
          </p:nvSpPr>
          <p:spPr>
            <a:xfrm>
              <a:off x="1083081" y="337168"/>
              <a:ext cx="39963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174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qBraid</a:t>
              </a:r>
              <a:endParaRPr/>
            </a:p>
          </p:txBody>
        </p:sp>
        <p:sp>
          <p:nvSpPr>
            <p:cNvPr id="210" name="Google Shape;210;p19"/>
            <p:cNvSpPr txBox="1"/>
            <p:nvPr/>
          </p:nvSpPr>
          <p:spPr>
            <a:xfrm>
              <a:off x="2749198" y="422664"/>
              <a:ext cx="1882500" cy="4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23" u="none" cap="none" strike="noStrik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| LEARN</a:t>
              </a:r>
              <a:endParaRPr/>
            </a:p>
          </p:txBody>
        </p:sp>
      </p:grpSp>
      <p:sp>
        <p:nvSpPr>
          <p:cNvPr id="211" name="Google Shape;211;p19"/>
          <p:cNvSpPr txBox="1"/>
          <p:nvPr/>
        </p:nvSpPr>
        <p:spPr>
          <a:xfrm>
            <a:off x="756600" y="1575738"/>
            <a:ext cx="6560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Nunito Sans SemiBold"/>
                <a:ea typeface="Nunito Sans SemiBold"/>
                <a:cs typeface="Nunito Sans SemiBold"/>
                <a:sym typeface="Nunito Sans SemiBold"/>
              </a:rPr>
              <a:t>Simply Teach Quantum Computing Courses</a:t>
            </a:r>
            <a:endParaRPr sz="4500"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12919809" y="8929114"/>
            <a:ext cx="4411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latin typeface="Nunito Light"/>
                <a:ea typeface="Nunito Light"/>
                <a:cs typeface="Nunito Light"/>
                <a:sym typeface="Nunito Light"/>
              </a:rPr>
              <a:t>6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0"/>
          <p:cNvPicPr preferRelativeResize="0"/>
          <p:nvPr/>
        </p:nvPicPr>
        <p:blipFill rotWithShape="1">
          <a:blip r:embed="rId3">
            <a:alphaModFix/>
          </a:blip>
          <a:srcRect b="3631" l="37331" r="-11416" t="22568"/>
          <a:stretch/>
        </p:blipFill>
        <p:spPr>
          <a:xfrm rot="-9178052">
            <a:off x="2628284" y="-2989902"/>
            <a:ext cx="18287977" cy="18218209"/>
          </a:xfrm>
          <a:prstGeom prst="chord">
            <a:avLst>
              <a:gd fmla="val 2700000" name="adj1"/>
              <a:gd fmla="val 19974620" name="adj2"/>
            </a:avLst>
          </a:prstGeom>
          <a:noFill/>
          <a:ln>
            <a:noFill/>
          </a:ln>
        </p:spPr>
      </p:pic>
      <p:grpSp>
        <p:nvGrpSpPr>
          <p:cNvPr id="218" name="Google Shape;218;p20"/>
          <p:cNvGrpSpPr/>
          <p:nvPr/>
        </p:nvGrpSpPr>
        <p:grpSpPr>
          <a:xfrm>
            <a:off x="311959" y="3712252"/>
            <a:ext cx="7576273" cy="1526457"/>
            <a:chOff x="-2855311" y="-4116614"/>
            <a:chExt cx="10101698" cy="2035276"/>
          </a:xfrm>
        </p:grpSpPr>
        <p:pic>
          <p:nvPicPr>
            <p:cNvPr id="219" name="Google Shape;219;p20"/>
            <p:cNvPicPr preferRelativeResize="0"/>
            <p:nvPr/>
          </p:nvPicPr>
          <p:blipFill rotWithShape="1">
            <a:blip r:embed="rId4">
              <a:alphaModFix/>
            </a:blip>
            <a:srcRect b="0" l="8214" r="0" t="754"/>
            <a:stretch/>
          </p:blipFill>
          <p:spPr>
            <a:xfrm>
              <a:off x="-2855311" y="-4116614"/>
              <a:ext cx="1882500" cy="2035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0"/>
            <p:cNvSpPr txBox="1"/>
            <p:nvPr/>
          </p:nvSpPr>
          <p:spPr>
            <a:xfrm>
              <a:off x="-972819" y="-3536932"/>
              <a:ext cx="3996300" cy="12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074" u="none" cap="none" strike="noStrike">
                  <a:solidFill>
                    <a:srgbClr val="000000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qBraid</a:t>
              </a:r>
              <a:endParaRPr sz="4300"/>
            </a:p>
          </p:txBody>
        </p:sp>
        <p:sp>
          <p:nvSpPr>
            <p:cNvPr id="221" name="Google Shape;221;p20"/>
            <p:cNvSpPr txBox="1"/>
            <p:nvPr/>
          </p:nvSpPr>
          <p:spPr>
            <a:xfrm>
              <a:off x="2441886" y="-3357201"/>
              <a:ext cx="4804500" cy="88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323" u="none" cap="none" strike="noStrike">
                  <a:solidFill>
                    <a:srgbClr val="000000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| L</a:t>
              </a:r>
              <a:r>
                <a:rPr lang="en-US" sz="4323">
                  <a:latin typeface="Nunito Light"/>
                  <a:ea typeface="Nunito Light"/>
                  <a:cs typeface="Nunito Light"/>
                  <a:sym typeface="Nunito Light"/>
                </a:rPr>
                <a:t>AB</a:t>
              </a:r>
              <a:endParaRPr sz="3400"/>
            </a:p>
          </p:txBody>
        </p:sp>
      </p:grpSp>
      <p:sp>
        <p:nvSpPr>
          <p:cNvPr id="222" name="Google Shape;222;p20"/>
          <p:cNvSpPr txBox="1"/>
          <p:nvPr/>
        </p:nvSpPr>
        <p:spPr>
          <a:xfrm>
            <a:off x="12919809" y="8929114"/>
            <a:ext cx="4411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latin typeface="Nunito Light"/>
                <a:ea typeface="Nunito Light"/>
                <a:cs typeface="Nunito Light"/>
                <a:sym typeface="Nunito Light"/>
              </a:rPr>
              <a:t>10</a:t>
            </a:r>
            <a:endParaRPr sz="2799">
              <a:latin typeface="Nunito Light"/>
              <a:ea typeface="Nunito Light"/>
              <a:cs typeface="Nunito Light"/>
              <a:sym typeface="Nunito Light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1018276" y="5238700"/>
            <a:ext cx="4411800" cy="17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Get started on research programs in under 5 minutes with world class technology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24" name="Google Shape;224;p20"/>
          <p:cNvPicPr preferRelativeResize="0"/>
          <p:nvPr/>
        </p:nvPicPr>
        <p:blipFill rotWithShape="1">
          <a:blip r:embed="rId5">
            <a:alphaModFix/>
          </a:blip>
          <a:srcRect b="0" l="0" r="199" t="14624"/>
          <a:stretch/>
        </p:blipFill>
        <p:spPr>
          <a:xfrm>
            <a:off x="8296799" y="3006899"/>
            <a:ext cx="9034800" cy="4273200"/>
          </a:xfrm>
          <a:prstGeom prst="roundRect">
            <a:avLst>
              <a:gd fmla="val 6559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/>
          <p:nvPr/>
        </p:nvSpPr>
        <p:spPr>
          <a:xfrm>
            <a:off x="1156134" y="2728351"/>
            <a:ext cx="7470328" cy="6623493"/>
          </a:xfrm>
          <a:custGeom>
            <a:rect b="b" l="l" r="r" t="t"/>
            <a:pathLst>
              <a:path extrusionOk="0" h="2809541" w="3168750">
                <a:moveTo>
                  <a:pt x="3044290" y="2809541"/>
                </a:moveTo>
                <a:lnTo>
                  <a:pt x="124460" y="2809541"/>
                </a:lnTo>
                <a:cubicBezTo>
                  <a:pt x="55880" y="2809541"/>
                  <a:pt x="0" y="2753661"/>
                  <a:pt x="0" y="268508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044290" y="0"/>
                </a:lnTo>
                <a:cubicBezTo>
                  <a:pt x="3112870" y="0"/>
                  <a:pt x="3168750" y="55880"/>
                  <a:pt x="3168750" y="124460"/>
                </a:cubicBezTo>
                <a:lnTo>
                  <a:pt x="3168750" y="2685081"/>
                </a:lnTo>
                <a:cubicBezTo>
                  <a:pt x="3168750" y="2753661"/>
                  <a:pt x="3112870" y="2809541"/>
                  <a:pt x="3044290" y="280954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p21"/>
          <p:cNvGrpSpPr/>
          <p:nvPr/>
        </p:nvGrpSpPr>
        <p:grpSpPr>
          <a:xfrm rot="10800000">
            <a:off x="3462041" y="8477220"/>
            <a:ext cx="884289" cy="214044"/>
            <a:chOff x="0" y="11430"/>
            <a:chExt cx="2004282" cy="485140"/>
          </a:xfrm>
        </p:grpSpPr>
        <p:sp>
          <p:nvSpPr>
            <p:cNvPr id="231" name="Google Shape;231;p21"/>
            <p:cNvSpPr/>
            <p:nvPr/>
          </p:nvSpPr>
          <p:spPr>
            <a:xfrm>
              <a:off x="1556884" y="49530"/>
              <a:ext cx="407115" cy="408940"/>
            </a:xfrm>
            <a:custGeom>
              <a:rect b="b" l="l" r="r" t="t"/>
              <a:pathLst>
                <a:path extrusionOk="0" h="408940" w="407115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0" y="11430"/>
              <a:ext cx="2004282" cy="485140"/>
            </a:xfrm>
            <a:custGeom>
              <a:rect b="b" l="l" r="r" t="t"/>
              <a:pathLst>
                <a:path extrusionOk="0" h="485140" w="2004282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21"/>
          <p:cNvGrpSpPr/>
          <p:nvPr/>
        </p:nvGrpSpPr>
        <p:grpSpPr>
          <a:xfrm rot="-5400000">
            <a:off x="7137177" y="5477767"/>
            <a:ext cx="884289" cy="214044"/>
            <a:chOff x="0" y="11430"/>
            <a:chExt cx="2004282" cy="485140"/>
          </a:xfrm>
        </p:grpSpPr>
        <p:sp>
          <p:nvSpPr>
            <p:cNvPr id="234" name="Google Shape;234;p21"/>
            <p:cNvSpPr/>
            <p:nvPr/>
          </p:nvSpPr>
          <p:spPr>
            <a:xfrm>
              <a:off x="1556884" y="49530"/>
              <a:ext cx="407115" cy="408940"/>
            </a:xfrm>
            <a:custGeom>
              <a:rect b="b" l="l" r="r" t="t"/>
              <a:pathLst>
                <a:path extrusionOk="0" h="408940" w="407115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0" y="11430"/>
              <a:ext cx="2004282" cy="485140"/>
            </a:xfrm>
            <a:custGeom>
              <a:rect b="b" l="l" r="r" t="t"/>
              <a:pathLst>
                <a:path extrusionOk="0" h="485140" w="2004282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solidFill>
              <a:srgbClr val="8363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1"/>
          <p:cNvSpPr/>
          <p:nvPr/>
        </p:nvSpPr>
        <p:spPr>
          <a:xfrm>
            <a:off x="9504976" y="2669952"/>
            <a:ext cx="7470328" cy="6623493"/>
          </a:xfrm>
          <a:custGeom>
            <a:rect b="b" l="l" r="r" t="t"/>
            <a:pathLst>
              <a:path extrusionOk="0" h="2809541" w="3168750">
                <a:moveTo>
                  <a:pt x="3044290" y="2809541"/>
                </a:moveTo>
                <a:lnTo>
                  <a:pt x="124460" y="2809541"/>
                </a:lnTo>
                <a:cubicBezTo>
                  <a:pt x="55880" y="2809541"/>
                  <a:pt x="0" y="2753661"/>
                  <a:pt x="0" y="268508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044290" y="0"/>
                </a:lnTo>
                <a:cubicBezTo>
                  <a:pt x="3112870" y="0"/>
                  <a:pt x="3168750" y="55880"/>
                  <a:pt x="3168750" y="124460"/>
                </a:cubicBezTo>
                <a:lnTo>
                  <a:pt x="3168750" y="2685081"/>
                </a:lnTo>
                <a:cubicBezTo>
                  <a:pt x="3168750" y="2753661"/>
                  <a:pt x="3112870" y="2809541"/>
                  <a:pt x="3044290" y="280954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1"/>
          <p:cNvGrpSpPr/>
          <p:nvPr/>
        </p:nvGrpSpPr>
        <p:grpSpPr>
          <a:xfrm rot="5400000">
            <a:off x="10173432" y="6244187"/>
            <a:ext cx="884289" cy="214044"/>
            <a:chOff x="0" y="11430"/>
            <a:chExt cx="2004282" cy="485140"/>
          </a:xfrm>
        </p:grpSpPr>
        <p:sp>
          <p:nvSpPr>
            <p:cNvPr id="238" name="Google Shape;238;p21"/>
            <p:cNvSpPr/>
            <p:nvPr/>
          </p:nvSpPr>
          <p:spPr>
            <a:xfrm>
              <a:off x="1556884" y="49530"/>
              <a:ext cx="407115" cy="408940"/>
            </a:xfrm>
            <a:custGeom>
              <a:rect b="b" l="l" r="r" t="t"/>
              <a:pathLst>
                <a:path extrusionOk="0" h="408940" w="407115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0" y="11430"/>
              <a:ext cx="2004282" cy="485140"/>
            </a:xfrm>
            <a:custGeom>
              <a:rect b="b" l="l" r="r" t="t"/>
              <a:pathLst>
                <a:path extrusionOk="0" h="485140" w="2004282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solidFill>
              <a:srgbClr val="6D45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21"/>
          <p:cNvGrpSpPr/>
          <p:nvPr/>
        </p:nvGrpSpPr>
        <p:grpSpPr>
          <a:xfrm>
            <a:off x="12799290" y="3153493"/>
            <a:ext cx="884289" cy="214044"/>
            <a:chOff x="0" y="11430"/>
            <a:chExt cx="2004282" cy="485140"/>
          </a:xfrm>
        </p:grpSpPr>
        <p:sp>
          <p:nvSpPr>
            <p:cNvPr id="241" name="Google Shape;241;p21"/>
            <p:cNvSpPr/>
            <p:nvPr/>
          </p:nvSpPr>
          <p:spPr>
            <a:xfrm>
              <a:off x="1556884" y="49530"/>
              <a:ext cx="407115" cy="408940"/>
            </a:xfrm>
            <a:custGeom>
              <a:rect b="b" l="l" r="r" t="t"/>
              <a:pathLst>
                <a:path extrusionOk="0" h="408940" w="407115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0" y="11430"/>
              <a:ext cx="2004282" cy="485140"/>
            </a:xfrm>
            <a:custGeom>
              <a:rect b="b" l="l" r="r" t="t"/>
              <a:pathLst>
                <a:path extrusionOk="0" h="485140" w="2004282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solidFill>
              <a:srgbClr val="4609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" name="Google Shape;243;p21"/>
          <p:cNvGrpSpPr/>
          <p:nvPr/>
        </p:nvGrpSpPr>
        <p:grpSpPr>
          <a:xfrm>
            <a:off x="12834875" y="5838630"/>
            <a:ext cx="884289" cy="214044"/>
            <a:chOff x="0" y="11430"/>
            <a:chExt cx="2004282" cy="485140"/>
          </a:xfrm>
        </p:grpSpPr>
        <p:sp>
          <p:nvSpPr>
            <p:cNvPr id="244" name="Google Shape;244;p21"/>
            <p:cNvSpPr/>
            <p:nvPr/>
          </p:nvSpPr>
          <p:spPr>
            <a:xfrm>
              <a:off x="1556884" y="49530"/>
              <a:ext cx="407115" cy="408940"/>
            </a:xfrm>
            <a:custGeom>
              <a:rect b="b" l="l" r="r" t="t"/>
              <a:pathLst>
                <a:path extrusionOk="0" h="408940" w="407115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0" y="11430"/>
              <a:ext cx="2004282" cy="485140"/>
            </a:xfrm>
            <a:custGeom>
              <a:rect b="b" l="l" r="r" t="t"/>
              <a:pathLst>
                <a:path extrusionOk="0" h="485140" w="2004282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solidFill>
              <a:srgbClr val="7B4A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21"/>
          <p:cNvSpPr/>
          <p:nvPr/>
        </p:nvSpPr>
        <p:spPr>
          <a:xfrm>
            <a:off x="4295979" y="5964232"/>
            <a:ext cx="36900" cy="2483700"/>
          </a:xfrm>
          <a:prstGeom prst="rect">
            <a:avLst/>
          </a:prstGeom>
          <a:solidFill>
            <a:srgbClr val="191919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1"/>
          <p:cNvSpPr/>
          <p:nvPr/>
        </p:nvSpPr>
        <p:spPr>
          <a:xfrm rot="-5400000">
            <a:off x="8562972" y="1710820"/>
            <a:ext cx="37200" cy="8506800"/>
          </a:xfrm>
          <a:prstGeom prst="rect">
            <a:avLst/>
          </a:prstGeom>
          <a:solidFill>
            <a:srgbClr val="191919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1"/>
          <p:cNvSpPr/>
          <p:nvPr/>
        </p:nvSpPr>
        <p:spPr>
          <a:xfrm>
            <a:off x="12798068" y="3370496"/>
            <a:ext cx="36900" cy="2483700"/>
          </a:xfrm>
          <a:prstGeom prst="rect">
            <a:avLst/>
          </a:prstGeom>
          <a:solidFill>
            <a:srgbClr val="191919">
              <a:alpha val="666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p21"/>
          <p:cNvGrpSpPr/>
          <p:nvPr/>
        </p:nvGrpSpPr>
        <p:grpSpPr>
          <a:xfrm>
            <a:off x="3430192" y="5882280"/>
            <a:ext cx="1022561" cy="276743"/>
            <a:chOff x="55" y="0"/>
            <a:chExt cx="1363414" cy="368991"/>
          </a:xfrm>
        </p:grpSpPr>
        <p:grpSp>
          <p:nvGrpSpPr>
            <p:cNvPr id="250" name="Google Shape;250;p21"/>
            <p:cNvGrpSpPr/>
            <p:nvPr/>
          </p:nvGrpSpPr>
          <p:grpSpPr>
            <a:xfrm rot="10800000">
              <a:off x="55" y="62476"/>
              <a:ext cx="1178919" cy="285359"/>
              <a:chOff x="0" y="11430"/>
              <a:chExt cx="2004282" cy="485140"/>
            </a:xfrm>
          </p:grpSpPr>
          <p:sp>
            <p:nvSpPr>
              <p:cNvPr id="251" name="Google Shape;251;p21"/>
              <p:cNvSpPr/>
              <p:nvPr/>
            </p:nvSpPr>
            <p:spPr>
              <a:xfrm>
                <a:off x="1556884" y="49530"/>
                <a:ext cx="407115" cy="408940"/>
              </a:xfrm>
              <a:custGeom>
                <a:rect b="b" l="l" r="r" t="t"/>
                <a:pathLst>
                  <a:path extrusionOk="0" h="408940" w="407115">
                    <a:moveTo>
                      <a:pt x="203558" y="0"/>
                    </a:moveTo>
                    <a:cubicBezTo>
                      <a:pt x="316126" y="503"/>
                      <a:pt x="407115" y="91900"/>
                      <a:pt x="407115" y="204470"/>
                    </a:cubicBezTo>
                    <a:cubicBezTo>
                      <a:pt x="407115" y="317040"/>
                      <a:pt x="316126" y="408437"/>
                      <a:pt x="203558" y="408940"/>
                    </a:cubicBezTo>
                    <a:cubicBezTo>
                      <a:pt x="90989" y="408437"/>
                      <a:pt x="0" y="317040"/>
                      <a:pt x="0" y="204470"/>
                    </a:cubicBezTo>
                    <a:cubicBezTo>
                      <a:pt x="0" y="91900"/>
                      <a:pt x="90989" y="503"/>
                      <a:pt x="2035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1"/>
              <p:cNvSpPr/>
              <p:nvPr/>
            </p:nvSpPr>
            <p:spPr>
              <a:xfrm>
                <a:off x="0" y="11430"/>
                <a:ext cx="2004282" cy="485140"/>
              </a:xfrm>
              <a:custGeom>
                <a:rect b="b" l="l" r="r" t="t"/>
                <a:pathLst>
                  <a:path extrusionOk="0" h="485140" w="2004282">
                    <a:moveTo>
                      <a:pt x="1760442" y="0"/>
                    </a:moveTo>
                    <a:cubicBezTo>
                      <a:pt x="1639792" y="0"/>
                      <a:pt x="1539462" y="88900"/>
                      <a:pt x="1520412" y="204470"/>
                    </a:cubicBezTo>
                    <a:lnTo>
                      <a:pt x="0" y="204470"/>
                    </a:lnTo>
                    <a:lnTo>
                      <a:pt x="0" y="280670"/>
                    </a:lnTo>
                    <a:lnTo>
                      <a:pt x="1521682" y="280670"/>
                    </a:lnTo>
                    <a:cubicBezTo>
                      <a:pt x="1539462" y="396240"/>
                      <a:pt x="1641062" y="485140"/>
                      <a:pt x="1761712" y="485140"/>
                    </a:cubicBezTo>
                    <a:cubicBezTo>
                      <a:pt x="1896332" y="485140"/>
                      <a:pt x="2004282" y="375920"/>
                      <a:pt x="2004282" y="242570"/>
                    </a:cubicBezTo>
                    <a:cubicBezTo>
                      <a:pt x="2004282" y="107950"/>
                      <a:pt x="1895062" y="0"/>
                      <a:pt x="1760442" y="0"/>
                    </a:cubicBezTo>
                    <a:close/>
                    <a:moveTo>
                      <a:pt x="1760442" y="408940"/>
                    </a:moveTo>
                    <a:cubicBezTo>
                      <a:pt x="1669002" y="408940"/>
                      <a:pt x="1594072" y="334010"/>
                      <a:pt x="1594072" y="242570"/>
                    </a:cubicBezTo>
                    <a:cubicBezTo>
                      <a:pt x="1594072" y="151130"/>
                      <a:pt x="1669002" y="76200"/>
                      <a:pt x="1760442" y="76200"/>
                    </a:cubicBezTo>
                    <a:cubicBezTo>
                      <a:pt x="1851882" y="76200"/>
                      <a:pt x="1926812" y="151130"/>
                      <a:pt x="1926812" y="242570"/>
                    </a:cubicBezTo>
                    <a:cubicBezTo>
                      <a:pt x="1928082" y="334010"/>
                      <a:pt x="1853152" y="408940"/>
                      <a:pt x="1760442" y="408940"/>
                    </a:cubicBezTo>
                    <a:close/>
                  </a:path>
                </a:pathLst>
              </a:custGeom>
              <a:solidFill>
                <a:srgbClr val="AC8B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53" name="Google Shape;253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94479" y="0"/>
              <a:ext cx="368991" cy="3689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4" name="Google Shape;25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0943" y="5810555"/>
            <a:ext cx="276744" cy="276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6011" y="8445878"/>
            <a:ext cx="276744" cy="276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77212" y="5810555"/>
            <a:ext cx="276744" cy="276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678100" y="5810555"/>
            <a:ext cx="276744" cy="276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678100" y="3122137"/>
            <a:ext cx="276744" cy="27674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 txBox="1"/>
          <p:nvPr/>
        </p:nvSpPr>
        <p:spPr>
          <a:xfrm>
            <a:off x="1612459" y="5846184"/>
            <a:ext cx="2143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03496" y="8189889"/>
            <a:ext cx="523776" cy="788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21"/>
          <p:cNvGrpSpPr/>
          <p:nvPr/>
        </p:nvGrpSpPr>
        <p:grpSpPr>
          <a:xfrm rot="10800000">
            <a:off x="4176011" y="7067748"/>
            <a:ext cx="1022561" cy="276743"/>
            <a:chOff x="55" y="0"/>
            <a:chExt cx="1363414" cy="368991"/>
          </a:xfrm>
        </p:grpSpPr>
        <p:grpSp>
          <p:nvGrpSpPr>
            <p:cNvPr id="262" name="Google Shape;262;p21"/>
            <p:cNvGrpSpPr/>
            <p:nvPr/>
          </p:nvGrpSpPr>
          <p:grpSpPr>
            <a:xfrm rot="10800000">
              <a:off x="55" y="62476"/>
              <a:ext cx="1178919" cy="285359"/>
              <a:chOff x="0" y="11430"/>
              <a:chExt cx="2004282" cy="485140"/>
            </a:xfrm>
          </p:grpSpPr>
          <p:sp>
            <p:nvSpPr>
              <p:cNvPr id="263" name="Google Shape;263;p21"/>
              <p:cNvSpPr/>
              <p:nvPr/>
            </p:nvSpPr>
            <p:spPr>
              <a:xfrm>
                <a:off x="1556884" y="49530"/>
                <a:ext cx="407115" cy="408940"/>
              </a:xfrm>
              <a:custGeom>
                <a:rect b="b" l="l" r="r" t="t"/>
                <a:pathLst>
                  <a:path extrusionOk="0" h="408940" w="407115">
                    <a:moveTo>
                      <a:pt x="203558" y="0"/>
                    </a:moveTo>
                    <a:cubicBezTo>
                      <a:pt x="316126" y="503"/>
                      <a:pt x="407115" y="91900"/>
                      <a:pt x="407115" y="204470"/>
                    </a:cubicBezTo>
                    <a:cubicBezTo>
                      <a:pt x="407115" y="317040"/>
                      <a:pt x="316126" y="408437"/>
                      <a:pt x="203558" y="408940"/>
                    </a:cubicBezTo>
                    <a:cubicBezTo>
                      <a:pt x="90989" y="408437"/>
                      <a:pt x="0" y="317040"/>
                      <a:pt x="0" y="204470"/>
                    </a:cubicBezTo>
                    <a:cubicBezTo>
                      <a:pt x="0" y="91900"/>
                      <a:pt x="90989" y="503"/>
                      <a:pt x="2035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1"/>
              <p:cNvSpPr/>
              <p:nvPr/>
            </p:nvSpPr>
            <p:spPr>
              <a:xfrm>
                <a:off x="0" y="11430"/>
                <a:ext cx="2004282" cy="485140"/>
              </a:xfrm>
              <a:custGeom>
                <a:rect b="b" l="l" r="r" t="t"/>
                <a:pathLst>
                  <a:path extrusionOk="0" h="485140" w="2004282">
                    <a:moveTo>
                      <a:pt x="1760442" y="0"/>
                    </a:moveTo>
                    <a:cubicBezTo>
                      <a:pt x="1639792" y="0"/>
                      <a:pt x="1539462" y="88900"/>
                      <a:pt x="1520412" y="204470"/>
                    </a:cubicBezTo>
                    <a:lnTo>
                      <a:pt x="0" y="204470"/>
                    </a:lnTo>
                    <a:lnTo>
                      <a:pt x="0" y="280670"/>
                    </a:lnTo>
                    <a:lnTo>
                      <a:pt x="1521682" y="280670"/>
                    </a:lnTo>
                    <a:cubicBezTo>
                      <a:pt x="1539462" y="396240"/>
                      <a:pt x="1641062" y="485140"/>
                      <a:pt x="1761712" y="485140"/>
                    </a:cubicBezTo>
                    <a:cubicBezTo>
                      <a:pt x="1896332" y="485140"/>
                      <a:pt x="2004282" y="375920"/>
                      <a:pt x="2004282" y="242570"/>
                    </a:cubicBezTo>
                    <a:cubicBezTo>
                      <a:pt x="2004282" y="107950"/>
                      <a:pt x="1895062" y="0"/>
                      <a:pt x="1760442" y="0"/>
                    </a:cubicBezTo>
                    <a:close/>
                    <a:moveTo>
                      <a:pt x="1760442" y="408940"/>
                    </a:moveTo>
                    <a:cubicBezTo>
                      <a:pt x="1669002" y="408940"/>
                      <a:pt x="1594072" y="334010"/>
                      <a:pt x="1594072" y="242570"/>
                    </a:cubicBezTo>
                    <a:cubicBezTo>
                      <a:pt x="1594072" y="151130"/>
                      <a:pt x="1669002" y="76200"/>
                      <a:pt x="1760442" y="76200"/>
                    </a:cubicBezTo>
                    <a:cubicBezTo>
                      <a:pt x="1851882" y="76200"/>
                      <a:pt x="1926812" y="151130"/>
                      <a:pt x="1926812" y="242570"/>
                    </a:cubicBezTo>
                    <a:cubicBezTo>
                      <a:pt x="1928082" y="334010"/>
                      <a:pt x="1853152" y="408940"/>
                      <a:pt x="1760442" y="408940"/>
                    </a:cubicBezTo>
                    <a:close/>
                  </a:path>
                </a:pathLst>
              </a:custGeom>
              <a:solidFill>
                <a:srgbClr val="D1B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65" name="Google Shape;265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94479" y="0"/>
              <a:ext cx="368991" cy="3689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6" name="Google Shape;266;p21"/>
          <p:cNvGrpSpPr/>
          <p:nvPr/>
        </p:nvGrpSpPr>
        <p:grpSpPr>
          <a:xfrm rot="-5400000">
            <a:off x="4795313" y="5447579"/>
            <a:ext cx="884289" cy="214044"/>
            <a:chOff x="0" y="11430"/>
            <a:chExt cx="2004282" cy="485140"/>
          </a:xfrm>
        </p:grpSpPr>
        <p:sp>
          <p:nvSpPr>
            <p:cNvPr id="267" name="Google Shape;267;p21"/>
            <p:cNvSpPr/>
            <p:nvPr/>
          </p:nvSpPr>
          <p:spPr>
            <a:xfrm>
              <a:off x="1556884" y="49530"/>
              <a:ext cx="407115" cy="408940"/>
            </a:xfrm>
            <a:custGeom>
              <a:rect b="b" l="l" r="r" t="t"/>
              <a:pathLst>
                <a:path extrusionOk="0" h="408940" w="407115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0" y="11430"/>
              <a:ext cx="2004282" cy="485140"/>
            </a:xfrm>
            <a:custGeom>
              <a:rect b="b" l="l" r="r" t="t"/>
              <a:pathLst>
                <a:path extrusionOk="0" h="485140" w="2004282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solidFill>
              <a:srgbClr val="967C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9" name="Google Shape;269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99079" y="5780368"/>
            <a:ext cx="276744" cy="276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99563" y="3767879"/>
            <a:ext cx="950675" cy="11019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21"/>
          <p:cNvGrpSpPr/>
          <p:nvPr/>
        </p:nvGrpSpPr>
        <p:grpSpPr>
          <a:xfrm rot="10800000">
            <a:off x="11950587" y="4398425"/>
            <a:ext cx="884289" cy="214044"/>
            <a:chOff x="0" y="11430"/>
            <a:chExt cx="2004282" cy="485140"/>
          </a:xfrm>
        </p:grpSpPr>
        <p:sp>
          <p:nvSpPr>
            <p:cNvPr id="272" name="Google Shape;272;p21"/>
            <p:cNvSpPr/>
            <p:nvPr/>
          </p:nvSpPr>
          <p:spPr>
            <a:xfrm>
              <a:off x="1556884" y="49530"/>
              <a:ext cx="407115" cy="408940"/>
            </a:xfrm>
            <a:custGeom>
              <a:rect b="b" l="l" r="r" t="t"/>
              <a:pathLst>
                <a:path extrusionOk="0" h="408940" w="407115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0" y="11430"/>
              <a:ext cx="2004282" cy="485140"/>
            </a:xfrm>
            <a:custGeom>
              <a:rect b="b" l="l" r="r" t="t"/>
              <a:pathLst>
                <a:path extrusionOk="0" h="485140" w="2004282">
                  <a:moveTo>
                    <a:pt x="1760442" y="0"/>
                  </a:moveTo>
                  <a:cubicBezTo>
                    <a:pt x="1639792" y="0"/>
                    <a:pt x="1539462" y="88900"/>
                    <a:pt x="152041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1521682" y="280670"/>
                  </a:lnTo>
                  <a:cubicBezTo>
                    <a:pt x="1539462" y="396240"/>
                    <a:pt x="1641062" y="485140"/>
                    <a:pt x="1761712" y="485140"/>
                  </a:cubicBezTo>
                  <a:cubicBezTo>
                    <a:pt x="1896332" y="485140"/>
                    <a:pt x="2004282" y="375920"/>
                    <a:pt x="2004282" y="242570"/>
                  </a:cubicBezTo>
                  <a:cubicBezTo>
                    <a:pt x="2004282" y="107950"/>
                    <a:pt x="1895062" y="0"/>
                    <a:pt x="1760442" y="0"/>
                  </a:cubicBezTo>
                  <a:close/>
                  <a:moveTo>
                    <a:pt x="1760442" y="408940"/>
                  </a:moveTo>
                  <a:cubicBezTo>
                    <a:pt x="1669002" y="408940"/>
                    <a:pt x="1594072" y="334010"/>
                    <a:pt x="1594072" y="242570"/>
                  </a:cubicBezTo>
                  <a:cubicBezTo>
                    <a:pt x="1594072" y="151130"/>
                    <a:pt x="1669002" y="76200"/>
                    <a:pt x="1760442" y="76200"/>
                  </a:cubicBezTo>
                  <a:cubicBezTo>
                    <a:pt x="1851882" y="76200"/>
                    <a:pt x="1926812" y="151130"/>
                    <a:pt x="1926812" y="242570"/>
                  </a:cubicBezTo>
                  <a:cubicBezTo>
                    <a:pt x="1928082" y="334010"/>
                    <a:pt x="1853152" y="408940"/>
                    <a:pt x="1760442" y="408940"/>
                  </a:cubicBezTo>
                  <a:close/>
                </a:path>
              </a:pathLst>
            </a:custGeom>
            <a:solidFill>
              <a:srgbClr val="7130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4" name="Google Shape;274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10800000">
            <a:off x="12678099" y="4367082"/>
            <a:ext cx="276744" cy="27674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1"/>
          <p:cNvSpPr/>
          <p:nvPr/>
        </p:nvSpPr>
        <p:spPr>
          <a:xfrm>
            <a:off x="0" y="0"/>
            <a:ext cx="18288000" cy="1836900"/>
          </a:xfrm>
          <a:prstGeom prst="rect">
            <a:avLst/>
          </a:prstGeom>
          <a:solidFill>
            <a:srgbClr val="4609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688575" y="6819751"/>
            <a:ext cx="772643" cy="772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594125" y="7084050"/>
            <a:ext cx="3715684" cy="18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1"/>
          <p:cNvSpPr txBox="1"/>
          <p:nvPr/>
        </p:nvSpPr>
        <p:spPr>
          <a:xfrm>
            <a:off x="1197951" y="8079750"/>
            <a:ext cx="2264100" cy="1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69" u="none" cap="none" strike="noStrike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  <a:t>INSTALL</a:t>
            </a:r>
            <a:r>
              <a:rPr b="1" lang="en-US" sz="1769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br>
              <a:rPr b="1" lang="en-US" sz="1769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b="1" i="0" lang="en-US" sz="1769" u="none" cap="none" strike="noStrike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  <a:t>PYTHON</a:t>
            </a:r>
            <a:r>
              <a:rPr b="1" lang="en-US" sz="1769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  <a:t> AND </a:t>
            </a:r>
            <a:br>
              <a:rPr b="1" lang="en-US" sz="1769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b="1" lang="en-US" sz="1769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  <a:t>PACKAGE</a:t>
            </a:r>
            <a:br>
              <a:rPr b="1" lang="en-US" sz="1769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b="1" lang="en-US" sz="1769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  <a:t> MANAGER</a:t>
            </a:r>
            <a:endParaRPr/>
          </a:p>
        </p:txBody>
      </p:sp>
      <p:sp>
        <p:nvSpPr>
          <p:cNvPr id="279" name="Google Shape;279;p21"/>
          <p:cNvSpPr txBox="1"/>
          <p:nvPr/>
        </p:nvSpPr>
        <p:spPr>
          <a:xfrm>
            <a:off x="6437680" y="4054329"/>
            <a:ext cx="2143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1"/>
          <p:cNvSpPr txBox="1"/>
          <p:nvPr/>
        </p:nvSpPr>
        <p:spPr>
          <a:xfrm>
            <a:off x="9704744" y="6989196"/>
            <a:ext cx="18111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68" u="none" cap="none" strike="noStrike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  <a:t>CHOOSE ONE DEVICE AND LANGUAGE</a:t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81" name="Google Shape;281;p21"/>
          <p:cNvSpPr txBox="1"/>
          <p:nvPr/>
        </p:nvSpPr>
        <p:spPr>
          <a:xfrm>
            <a:off x="14244614" y="5508906"/>
            <a:ext cx="18183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75" u="none" cap="none" strike="noStrike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  <a:t>CREATE ALGORITHMS AND CIRCUITS</a:t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282" name="Google Shape;282;p21"/>
          <p:cNvGrpSpPr/>
          <p:nvPr/>
        </p:nvGrpSpPr>
        <p:grpSpPr>
          <a:xfrm>
            <a:off x="14081829" y="2881019"/>
            <a:ext cx="2143800" cy="886849"/>
            <a:chOff x="0" y="-18575"/>
            <a:chExt cx="2858400" cy="1182466"/>
          </a:xfrm>
        </p:grpSpPr>
        <p:sp>
          <p:nvSpPr>
            <p:cNvPr id="283" name="Google Shape;283;p21"/>
            <p:cNvSpPr txBox="1"/>
            <p:nvPr/>
          </p:nvSpPr>
          <p:spPr>
            <a:xfrm>
              <a:off x="0" y="-18575"/>
              <a:ext cx="2858400" cy="36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770" u="none" cap="none" strike="noStrike">
                  <a:solidFill>
                    <a:srgbClr val="191919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GET RESULTS</a:t>
              </a:r>
              <a:endParaRPr b="1"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84" name="Google Shape;284;p21"/>
            <p:cNvSpPr txBox="1"/>
            <p:nvPr/>
          </p:nvSpPr>
          <p:spPr>
            <a:xfrm>
              <a:off x="0" y="519491"/>
              <a:ext cx="28584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1570" u="none" cap="none" strike="noStrike">
                  <a:solidFill>
                    <a:srgbClr val="191919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Repeat with another language and device</a:t>
              </a:r>
              <a:endParaRPr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285" name="Google Shape;285;p21"/>
          <p:cNvSpPr txBox="1"/>
          <p:nvPr/>
        </p:nvSpPr>
        <p:spPr>
          <a:xfrm>
            <a:off x="4176007" y="4122041"/>
            <a:ext cx="21438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70" u="none" cap="none" strike="noStrike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  <a:t>INSTALL QUANTUM PACKAGES</a:t>
            </a:r>
            <a:endParaRPr/>
          </a:p>
        </p:txBody>
      </p:sp>
      <p:sp>
        <p:nvSpPr>
          <p:cNvPr id="286" name="Google Shape;286;p21"/>
          <p:cNvSpPr txBox="1"/>
          <p:nvPr/>
        </p:nvSpPr>
        <p:spPr>
          <a:xfrm>
            <a:off x="0" y="295479"/>
            <a:ext cx="18288000" cy="2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Without qBraid the quantum experience</a:t>
            </a:r>
            <a:endParaRPr/>
          </a:p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 </a:t>
            </a:r>
            <a:r>
              <a:rPr b="1" i="0" lang="en-US" sz="3899" u="none" cap="none" strike="noStrike">
                <a:solidFill>
                  <a:srgbClr val="FF1616"/>
                </a:solidFill>
                <a:latin typeface="Open Sans"/>
                <a:ea typeface="Open Sans"/>
                <a:cs typeface="Open Sans"/>
                <a:sym typeface="Open Sans"/>
              </a:rPr>
              <a:t>costly</a:t>
            </a:r>
            <a:r>
              <a:rPr b="1" i="0" lang="en-US" sz="38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b="1" i="0" lang="en-US" sz="3899" u="none" cap="none" strike="noStrike">
                <a:solidFill>
                  <a:srgbClr val="FF1616"/>
                </a:solidFill>
                <a:latin typeface="Open Sans"/>
                <a:ea typeface="Open Sans"/>
                <a:cs typeface="Open Sans"/>
                <a:sym typeface="Open Sans"/>
              </a:rPr>
              <a:t>complicated</a:t>
            </a:r>
            <a:r>
              <a:rPr b="1" lang="en-US" sz="3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899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p21"/>
          <p:cNvSpPr txBox="1"/>
          <p:nvPr/>
        </p:nvSpPr>
        <p:spPr>
          <a:xfrm>
            <a:off x="9710031" y="4151089"/>
            <a:ext cx="21438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70" u="none" cap="none" strike="noStrike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  <a:t>TEST ON SIMULATOR/ DEVICE</a:t>
            </a:r>
            <a:endParaRPr b="1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88" name="Google Shape;288;p21"/>
          <p:cNvSpPr txBox="1"/>
          <p:nvPr/>
        </p:nvSpPr>
        <p:spPr>
          <a:xfrm>
            <a:off x="3002588" y="2085392"/>
            <a:ext cx="3369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52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CLASSICAL STACK</a:t>
            </a:r>
            <a:endParaRPr/>
          </a:p>
        </p:txBody>
      </p:sp>
      <p:sp>
        <p:nvSpPr>
          <p:cNvPr id="289" name="Google Shape;289;p21"/>
          <p:cNvSpPr txBox="1"/>
          <p:nvPr/>
        </p:nvSpPr>
        <p:spPr>
          <a:xfrm>
            <a:off x="11022825" y="2009200"/>
            <a:ext cx="41310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37" u="none" cap="none" strike="noStrik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QUANTUM STACK</a:t>
            </a:r>
            <a:endParaRPr/>
          </a:p>
        </p:txBody>
      </p:sp>
      <p:sp>
        <p:nvSpPr>
          <p:cNvPr id="290" name="Google Shape;290;p21"/>
          <p:cNvSpPr txBox="1"/>
          <p:nvPr/>
        </p:nvSpPr>
        <p:spPr>
          <a:xfrm>
            <a:off x="5453573" y="6989200"/>
            <a:ext cx="2264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70" u="none" cap="none" strike="noStrike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  <a:t>CREATE </a:t>
            </a:r>
            <a:r>
              <a:rPr b="1" lang="en-US" sz="1770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  <a:t>VIRTUAL</a:t>
            </a:r>
            <a:r>
              <a:rPr b="1" i="0" lang="en-US" sz="1770" u="none" cap="none" strike="noStrike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  <a:t> ENVIRONMENT</a:t>
            </a:r>
            <a:endParaRPr/>
          </a:p>
        </p:txBody>
      </p:sp>
      <p:sp>
        <p:nvSpPr>
          <p:cNvPr id="291" name="Google Shape;291;p21"/>
          <p:cNvSpPr txBox="1"/>
          <p:nvPr/>
        </p:nvSpPr>
        <p:spPr>
          <a:xfrm>
            <a:off x="13435734" y="9304364"/>
            <a:ext cx="4411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11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2" name="Google Shape;292;p21"/>
          <p:cNvSpPr txBox="1"/>
          <p:nvPr/>
        </p:nvSpPr>
        <p:spPr>
          <a:xfrm>
            <a:off x="6507405" y="3830439"/>
            <a:ext cx="2143800" cy="11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  <a:t>SETUP ACCOUNT(S) W/ HARDWARE PROVIDER(S)</a:t>
            </a:r>
            <a:endParaRPr b="1" sz="175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3" name="Google Shape;293;p21"/>
          <p:cNvSpPr txBox="1"/>
          <p:nvPr/>
        </p:nvSpPr>
        <p:spPr>
          <a:xfrm>
            <a:off x="1385979" y="5631500"/>
            <a:ext cx="21438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70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  <a:t>INSTALL AND</a:t>
            </a:r>
            <a:br>
              <a:rPr b="1" lang="en-US" sz="1770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b="1" lang="en-US" sz="1770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  <a:t>CONFIGURE</a:t>
            </a:r>
            <a:br>
              <a:rPr b="1" lang="en-US" sz="1770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b="1" lang="en-US" sz="1770">
                <a:solidFill>
                  <a:srgbClr val="191919"/>
                </a:solidFill>
                <a:latin typeface="Nunito Sans"/>
                <a:ea typeface="Nunito Sans"/>
                <a:cs typeface="Nunito Sans"/>
                <a:sym typeface="Nunito Sans"/>
              </a:rPr>
              <a:t>IDE</a:t>
            </a:r>
            <a:endParaRPr/>
          </a:p>
        </p:txBody>
      </p:sp>
      <p:pic>
        <p:nvPicPr>
          <p:cNvPr id="294" name="Google Shape;294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945149" y="8079748"/>
            <a:ext cx="1281778" cy="265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1"/>
          <p:cNvPicPr preferRelativeResize="0"/>
          <p:nvPr/>
        </p:nvPicPr>
        <p:blipFill rotWithShape="1">
          <a:blip r:embed="rId17">
            <a:alphaModFix/>
          </a:blip>
          <a:srcRect b="71844" l="158" r="6610" t="21264"/>
          <a:stretch/>
        </p:blipFill>
        <p:spPr>
          <a:xfrm>
            <a:off x="0" y="9612354"/>
            <a:ext cx="18257487" cy="1349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